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307" r:id="rId3"/>
    <p:sldId id="301" r:id="rId4"/>
    <p:sldId id="304" r:id="rId5"/>
    <p:sldId id="315" r:id="rId6"/>
    <p:sldId id="305" r:id="rId7"/>
    <p:sldId id="306" r:id="rId8"/>
    <p:sldId id="314" r:id="rId9"/>
    <p:sldId id="311" r:id="rId10"/>
    <p:sldId id="316" r:id="rId11"/>
    <p:sldId id="312" r:id="rId12"/>
    <p:sldId id="313" r:id="rId13"/>
    <p:sldId id="308" r:id="rId14"/>
    <p:sldId id="310" r:id="rId15"/>
    <p:sldId id="320" r:id="rId16"/>
    <p:sldId id="317" r:id="rId17"/>
    <p:sldId id="318" r:id="rId18"/>
    <p:sldId id="319" r:id="rId19"/>
    <p:sldId id="322" r:id="rId20"/>
    <p:sldId id="309" r:id="rId21"/>
    <p:sldId id="300" r:id="rId22"/>
    <p:sldId id="30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82226" autoAdjust="0"/>
  </p:normalViewPr>
  <p:slideViewPr>
    <p:cSldViewPr snapToGrid="0">
      <p:cViewPr varScale="1">
        <p:scale>
          <a:sx n="83" d="100"/>
          <a:sy n="83" d="100"/>
        </p:scale>
        <p:origin x="48" y="12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6A562-A683-44C8-9F93-943D1C773995}" type="datetimeFigureOut">
              <a:rPr lang="en-US" smtClean="0"/>
              <a:t>8/27/2018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C7C43-69DC-4FC4-877B-A2949D917D02}" type="slidenum">
              <a:rPr lang="en-US" smtClean="0"/>
              <a:t>‹#›</a:t>
            </a:fld>
            <a:endParaRPr lang="en-US"/>
          </a:p>
        </p:txBody>
      </p:sp>
    </p:spTree>
    <p:extLst>
      <p:ext uri="{BB962C8B-B14F-4D97-AF65-F5344CB8AC3E}">
        <p14:creationId xmlns:p14="http://schemas.microsoft.com/office/powerpoint/2010/main" val="260256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am Michael Braine and you are here to learn, hopefully, a bit about an inexpensive open-source laboratory environment monitoring system developed at NIST.</a:t>
            </a:r>
          </a:p>
        </p:txBody>
      </p:sp>
      <p:sp>
        <p:nvSpPr>
          <p:cNvPr id="4" name="Slide Number Placeholder 3"/>
          <p:cNvSpPr>
            <a:spLocks noGrp="1"/>
          </p:cNvSpPr>
          <p:nvPr>
            <p:ph type="sldNum" sz="quarter" idx="10"/>
          </p:nvPr>
        </p:nvSpPr>
        <p:spPr/>
        <p:txBody>
          <a:bodyPr/>
          <a:lstStyle/>
          <a:p>
            <a:fld id="{DF5C7C43-69DC-4FC4-877B-A2949D917D02}" type="slidenum">
              <a:rPr lang="en-US" smtClean="0"/>
              <a:t>1</a:t>
            </a:fld>
            <a:endParaRPr lang="en-US"/>
          </a:p>
        </p:txBody>
      </p:sp>
    </p:spTree>
    <p:extLst>
      <p:ext uri="{BB962C8B-B14F-4D97-AF65-F5344CB8AC3E}">
        <p14:creationId xmlns:p14="http://schemas.microsoft.com/office/powerpoint/2010/main" val="336333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one of the systems in our labs, displaying a graph of the environment from the past 12 hours. The top of the graph is temperature and bottom is humidity with some activity in the past few hours. I also have one with me, and you can see this setup is very small. The </a:t>
            </a:r>
            <a:r>
              <a:rPr lang="en-US" dirty="0" err="1"/>
              <a:t>Rpi</a:t>
            </a:r>
            <a:r>
              <a:rPr lang="en-US" dirty="0"/>
              <a:t> itself is the size of a card credit.</a:t>
            </a:r>
          </a:p>
          <a:p>
            <a:endParaRPr lang="en-US" dirty="0"/>
          </a:p>
          <a:p>
            <a:r>
              <a:rPr lang="en-US" dirty="0"/>
              <a:t>The case is 3D printed ABS plastic.</a:t>
            </a:r>
          </a:p>
        </p:txBody>
      </p:sp>
      <p:sp>
        <p:nvSpPr>
          <p:cNvPr id="4" name="Slide Number Placeholder 3"/>
          <p:cNvSpPr>
            <a:spLocks noGrp="1"/>
          </p:cNvSpPr>
          <p:nvPr>
            <p:ph type="sldNum" sz="quarter" idx="10"/>
          </p:nvPr>
        </p:nvSpPr>
        <p:spPr/>
        <p:txBody>
          <a:bodyPr/>
          <a:lstStyle/>
          <a:p>
            <a:fld id="{DF5C7C43-69DC-4FC4-877B-A2949D917D02}" type="slidenum">
              <a:rPr lang="en-US" smtClean="0"/>
              <a:t>10</a:t>
            </a:fld>
            <a:endParaRPr lang="en-US"/>
          </a:p>
        </p:txBody>
      </p:sp>
    </p:spTree>
    <p:extLst>
      <p:ext uri="{BB962C8B-B14F-4D97-AF65-F5344CB8AC3E}">
        <p14:creationId xmlns:p14="http://schemas.microsoft.com/office/powerpoint/2010/main" val="1506070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stored in .csv format, or comma-separated values, so that the data can be post-processed by another script, or easily opened in a spreadsheet like Excel.</a:t>
            </a:r>
          </a:p>
          <a:p>
            <a:r>
              <a:rPr lang="en-US" dirty="0"/>
              <a:t>We came up with a means to have a comprehensive list of users for all devices, with the ability to select which users receive messages from a particular lab. Similarly with the environment outage conditions, there is a comprehensive list of settings but each device only uses its own settings. These configurations are made by only editing their respective text settings files. </a:t>
            </a:r>
          </a:p>
          <a:p>
            <a:r>
              <a:rPr lang="en-US" dirty="0"/>
              <a:t>If you will be running many devices in a large network, as we do, I would recommend having a master system that can trickle user setting changes down to each device and aggregate data. There are very easy to use, single line </a:t>
            </a:r>
            <a:r>
              <a:rPr lang="en-US" dirty="0" err="1"/>
              <a:t>linux</a:t>
            </a:r>
            <a:r>
              <a:rPr lang="en-US" dirty="0"/>
              <a:t> commands to do this. There is a link to an example of a master at the end of this, the master system that we designed.</a:t>
            </a:r>
          </a:p>
        </p:txBody>
      </p:sp>
      <p:sp>
        <p:nvSpPr>
          <p:cNvPr id="4" name="Slide Number Placeholder 3"/>
          <p:cNvSpPr>
            <a:spLocks noGrp="1"/>
          </p:cNvSpPr>
          <p:nvPr>
            <p:ph type="sldNum" sz="quarter" idx="10"/>
          </p:nvPr>
        </p:nvSpPr>
        <p:spPr/>
        <p:txBody>
          <a:bodyPr/>
          <a:lstStyle/>
          <a:p>
            <a:fld id="{DF5C7C43-69DC-4FC4-877B-A2949D917D02}" type="slidenum">
              <a:rPr lang="en-US" smtClean="0"/>
              <a:t>11</a:t>
            </a:fld>
            <a:endParaRPr lang="en-US"/>
          </a:p>
        </p:txBody>
      </p:sp>
    </p:spTree>
    <p:extLst>
      <p:ext uri="{BB962C8B-B14F-4D97-AF65-F5344CB8AC3E}">
        <p14:creationId xmlns:p14="http://schemas.microsoft.com/office/powerpoint/2010/main" val="3999572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describes the logic of when a message is sent.</a:t>
            </a:r>
          </a:p>
          <a:p>
            <a:endParaRPr lang="en-US" dirty="0"/>
          </a:p>
          <a:p>
            <a:r>
              <a:rPr lang="en-US" dirty="0"/>
              <a:t>In the first case, the device will send a message with an attached graph to its laboratory owners should temperature or humidity limits be exceeded. These limits can be easily changed, detailed in section Configuring the device for a lab with existing settings. </a:t>
            </a:r>
          </a:p>
          <a:p>
            <a:endParaRPr lang="en-US" dirty="0"/>
          </a:p>
          <a:p>
            <a:r>
              <a:rPr lang="en-US" dirty="0"/>
              <a:t>In the second case, the device will send a message with an attached graph to its laboratory owners should temperature or humidity conditions return within limits after a period of time. These limits are the same limits that decide when a message is sent under the third condition and can be easily changed, detailed in section Configuring the device for a lab with existing settings. </a:t>
            </a:r>
          </a:p>
          <a:p>
            <a:endParaRPr lang="en-US" dirty="0"/>
          </a:p>
          <a:p>
            <a:r>
              <a:rPr lang="en-US" dirty="0"/>
              <a:t>In the third case, when the environment is outside of the setpoints, the device will send a message for each occasion the environment changes by </a:t>
            </a:r>
            <a:r>
              <a:rPr lang="en-US" dirty="0" err="1"/>
              <a:t>TincSet</a:t>
            </a:r>
            <a:r>
              <a:rPr lang="en-US" dirty="0"/>
              <a:t> or </a:t>
            </a:r>
            <a:r>
              <a:rPr lang="en-US" dirty="0" err="1"/>
              <a:t>RhincSet</a:t>
            </a:r>
            <a:r>
              <a:rPr lang="en-US" dirty="0"/>
              <a:t>. E.g., the temperature upper limit is 25 deg. C, and </a:t>
            </a:r>
            <a:r>
              <a:rPr lang="en-US" dirty="0" err="1"/>
              <a:t>TincSet</a:t>
            </a:r>
            <a:r>
              <a:rPr lang="en-US" dirty="0"/>
              <a:t> is 5 deg. C, there will be a message generated at 30 deg. C, 35, deg. C, </a:t>
            </a:r>
            <a:r>
              <a:rPr lang="en-US" dirty="0" err="1"/>
              <a:t>etc</a:t>
            </a:r>
            <a:r>
              <a:rPr lang="en-US" dirty="0"/>
              <a:t>, until the temperature returns below 25 deg. C. </a:t>
            </a:r>
          </a:p>
        </p:txBody>
      </p:sp>
      <p:sp>
        <p:nvSpPr>
          <p:cNvPr id="4" name="Slide Number Placeholder 3"/>
          <p:cNvSpPr>
            <a:spLocks noGrp="1"/>
          </p:cNvSpPr>
          <p:nvPr>
            <p:ph type="sldNum" sz="quarter" idx="10"/>
          </p:nvPr>
        </p:nvSpPr>
        <p:spPr/>
        <p:txBody>
          <a:bodyPr/>
          <a:lstStyle/>
          <a:p>
            <a:fld id="{DF5C7C43-69DC-4FC4-877B-A2949D917D02}" type="slidenum">
              <a:rPr lang="en-US" smtClean="0"/>
              <a:t>12</a:t>
            </a:fld>
            <a:endParaRPr lang="en-US"/>
          </a:p>
        </p:txBody>
      </p:sp>
    </p:spTree>
    <p:extLst>
      <p:ext uri="{BB962C8B-B14F-4D97-AF65-F5344CB8AC3E}">
        <p14:creationId xmlns:p14="http://schemas.microsoft.com/office/powerpoint/2010/main" val="3322160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have some data from the system to share with you. The system has been fully active since only March this year, but we have already collected 400 megabytes of environment data from almost 30 labs, totaling somewhere around 10 million points in 6 months.</a:t>
            </a:r>
          </a:p>
        </p:txBody>
      </p:sp>
      <p:sp>
        <p:nvSpPr>
          <p:cNvPr id="4" name="Slide Number Placeholder 3"/>
          <p:cNvSpPr>
            <a:spLocks noGrp="1"/>
          </p:cNvSpPr>
          <p:nvPr>
            <p:ph type="sldNum" sz="quarter" idx="10"/>
          </p:nvPr>
        </p:nvSpPr>
        <p:spPr/>
        <p:txBody>
          <a:bodyPr/>
          <a:lstStyle/>
          <a:p>
            <a:fld id="{DF5C7C43-69DC-4FC4-877B-A2949D917D02}" type="slidenum">
              <a:rPr lang="en-US" smtClean="0"/>
              <a:t>13</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graphs are from May of this year in two of our buildings. The top row is the AML, bottom row is our 50-year old Metrology building. Left column is temperature, right column is humidity. Each line is the environment of a particular lab. Unfortunately, this year has been a very active year. In Gaithersburg, MD there were several severe storms and a very intense windstorm that knocked out the power to NIST each time. For example, in May 2018 a power</a:t>
            </a:r>
            <a:r>
              <a:rPr lang="en-US" baseline="0" dirty="0"/>
              <a:t> loss to a portion of site, twice, resulted in failure of HVAC environment. But we are certain we knew about the outages before even the HVAC guys because this system will also turn itself back on in the case of a power outage, once it receives power again, and resumes sending messages. It sent message to everyone on each mailing list a total of 93 messages per outage, or an average of 3 per lab in the Dimensional Metrology Group. These events are an act of fate and cannot be timely resolved, but what can be resolved quickly are control board failures, HVAC motor belt failures, anything that can occur when you are not actively watching the environment. This system watches it and tells you when something undesirable has happened.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example, earlier in May 2018 the control board of our gage lab, this green line, failed on a Saturday, May 5</a:t>
            </a:r>
            <a:r>
              <a:rPr lang="en-US" baseline="30000" dirty="0"/>
              <a:t>th</a:t>
            </a:r>
            <a:r>
              <a:rPr lang="en-US" baseline="0" dirty="0"/>
              <a:t>. We knew something had gone wrong, diagnosed the issue, and had the control board replaced by the following Monday. We have also learned that our humidity controls in the AML are not as good as we had thought. You can see by the high activity in the top right data.</a:t>
            </a:r>
          </a:p>
        </p:txBody>
      </p:sp>
      <p:sp>
        <p:nvSpPr>
          <p:cNvPr id="4" name="Slide Number Placeholder 3"/>
          <p:cNvSpPr>
            <a:spLocks noGrp="1"/>
          </p:cNvSpPr>
          <p:nvPr>
            <p:ph type="sldNum" sz="quarter" idx="10"/>
          </p:nvPr>
        </p:nvSpPr>
        <p:spPr/>
        <p:txBody>
          <a:bodyPr/>
          <a:lstStyle/>
          <a:p>
            <a:fld id="{DF5C7C43-69DC-4FC4-877B-A2949D917D02}" type="slidenum">
              <a:rPr lang="en-US" smtClean="0"/>
              <a:t>14</a:t>
            </a:fld>
            <a:endParaRPr lang="en-US"/>
          </a:p>
        </p:txBody>
      </p:sp>
    </p:spTree>
    <p:extLst>
      <p:ext uri="{BB962C8B-B14F-4D97-AF65-F5344CB8AC3E}">
        <p14:creationId xmlns:p14="http://schemas.microsoft.com/office/powerpoint/2010/main" val="144645320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the messages look like when coming by text message. It gives a description of the current environment at the time out of event and notifies you when conditions return. If you’re observant, this message was sent on Monday morning for our long block lab. If you have long blocks, well, they may be delayed because of the high temperature. </a:t>
            </a:r>
          </a:p>
        </p:txBody>
      </p:sp>
      <p:sp>
        <p:nvSpPr>
          <p:cNvPr id="4" name="Slide Number Placeholder 3"/>
          <p:cNvSpPr>
            <a:spLocks noGrp="1"/>
          </p:cNvSpPr>
          <p:nvPr>
            <p:ph type="sldNum" sz="quarter" idx="10"/>
          </p:nvPr>
        </p:nvSpPr>
        <p:spPr/>
        <p:txBody>
          <a:bodyPr/>
          <a:lstStyle/>
          <a:p>
            <a:fld id="{DF5C7C43-69DC-4FC4-877B-A2949D917D02}" type="slidenum">
              <a:rPr lang="en-US" smtClean="0"/>
              <a:t>15</a:t>
            </a:fld>
            <a:endParaRPr lang="en-US"/>
          </a:p>
        </p:txBody>
      </p:sp>
    </p:spTree>
    <p:extLst>
      <p:ext uri="{BB962C8B-B14F-4D97-AF65-F5344CB8AC3E}">
        <p14:creationId xmlns:p14="http://schemas.microsoft.com/office/powerpoint/2010/main" val="315586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else we can do with the data is examine how often our environments exit desirable conditions within our group. The top chart is number of outages within our group per building for the past 6 months. We can then break down the data further to examine, within each building, what has happened in each lab, and how reliable each lab is according to our defined environment conditions, even determine a percentage uptime if desired.</a:t>
            </a:r>
          </a:p>
        </p:txBody>
      </p:sp>
      <p:sp>
        <p:nvSpPr>
          <p:cNvPr id="4" name="Slide Number Placeholder 3"/>
          <p:cNvSpPr>
            <a:spLocks noGrp="1"/>
          </p:cNvSpPr>
          <p:nvPr>
            <p:ph type="sldNum" sz="quarter" idx="10"/>
          </p:nvPr>
        </p:nvSpPr>
        <p:spPr/>
        <p:txBody>
          <a:bodyPr/>
          <a:lstStyle/>
          <a:p>
            <a:fld id="{DF5C7C43-69DC-4FC4-877B-A2949D917D02}" type="slidenum">
              <a:rPr lang="en-US" smtClean="0"/>
              <a:t>16</a:t>
            </a:fld>
            <a:endParaRPr lang="en-US"/>
          </a:p>
        </p:txBody>
      </p:sp>
    </p:spTree>
    <p:extLst>
      <p:ext uri="{BB962C8B-B14F-4D97-AF65-F5344CB8AC3E}">
        <p14:creationId xmlns:p14="http://schemas.microsoft.com/office/powerpoint/2010/main" val="1524006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that, look at when an individual lab has had the most activity. I randomly picked one lab to show you, in this case the optical fiber comb lab. In April there was a fair amount of activity here.</a:t>
            </a:r>
          </a:p>
        </p:txBody>
      </p:sp>
      <p:sp>
        <p:nvSpPr>
          <p:cNvPr id="4" name="Slide Number Placeholder 3"/>
          <p:cNvSpPr>
            <a:spLocks noGrp="1"/>
          </p:cNvSpPr>
          <p:nvPr>
            <p:ph type="sldNum" sz="quarter" idx="10"/>
          </p:nvPr>
        </p:nvSpPr>
        <p:spPr/>
        <p:txBody>
          <a:bodyPr/>
          <a:lstStyle/>
          <a:p>
            <a:fld id="{DF5C7C43-69DC-4FC4-877B-A2949D917D02}" type="slidenum">
              <a:rPr lang="en-US" smtClean="0"/>
              <a:t>17</a:t>
            </a:fld>
            <a:endParaRPr lang="en-US"/>
          </a:p>
        </p:txBody>
      </p:sp>
    </p:spTree>
    <p:extLst>
      <p:ext uri="{BB962C8B-B14F-4D97-AF65-F5344CB8AC3E}">
        <p14:creationId xmlns:p14="http://schemas.microsoft.com/office/powerpoint/2010/main" val="20191962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examine how the environment of a particular lab is distributed over some period. These graphs were all generated by our master system which generates a website, the script of will be posted later. The master systems only purpose is to collect data from each device, process it according to how we want to aggregate our data, and publish these graphs every 5 minutes.</a:t>
            </a:r>
          </a:p>
        </p:txBody>
      </p:sp>
      <p:sp>
        <p:nvSpPr>
          <p:cNvPr id="4" name="Slide Number Placeholder 3"/>
          <p:cNvSpPr>
            <a:spLocks noGrp="1"/>
          </p:cNvSpPr>
          <p:nvPr>
            <p:ph type="sldNum" sz="quarter" idx="10"/>
          </p:nvPr>
        </p:nvSpPr>
        <p:spPr/>
        <p:txBody>
          <a:bodyPr/>
          <a:lstStyle/>
          <a:p>
            <a:fld id="{DF5C7C43-69DC-4FC4-877B-A2949D917D02}" type="slidenum">
              <a:rPr lang="en-US" smtClean="0"/>
              <a:t>18</a:t>
            </a:fld>
            <a:endParaRPr lang="en-US"/>
          </a:p>
        </p:txBody>
      </p:sp>
    </p:spTree>
    <p:extLst>
      <p:ext uri="{BB962C8B-B14F-4D97-AF65-F5344CB8AC3E}">
        <p14:creationId xmlns:p14="http://schemas.microsoft.com/office/powerpoint/2010/main" val="14033729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have been curious about is when we have planned maintenance outages for the HVAC systems twice per year, how hot does a CMM really get, and how long does it take to return to temperature? Can we determine a time-constant from the data? For the past sitewide outage in April, our environment system was operational and logging, but we placed a few sensors in key locations throughout the primary M48’s structure to estimate the structure temperature.</a:t>
            </a:r>
          </a:p>
        </p:txBody>
      </p:sp>
      <p:sp>
        <p:nvSpPr>
          <p:cNvPr id="4" name="Slide Number Placeholder 3"/>
          <p:cNvSpPr>
            <a:spLocks noGrp="1"/>
          </p:cNvSpPr>
          <p:nvPr>
            <p:ph type="sldNum" sz="quarter" idx="10"/>
          </p:nvPr>
        </p:nvSpPr>
        <p:spPr/>
        <p:txBody>
          <a:bodyPr/>
          <a:lstStyle/>
          <a:p>
            <a:fld id="{DF5C7C43-69DC-4FC4-877B-A2949D917D02}" type="slidenum">
              <a:rPr lang="en-US" smtClean="0"/>
              <a:t>19</a:t>
            </a:fld>
            <a:endParaRPr lang="en-US"/>
          </a:p>
        </p:txBody>
      </p:sp>
    </p:spTree>
    <p:extLst>
      <p:ext uri="{BB962C8B-B14F-4D97-AF65-F5344CB8AC3E}">
        <p14:creationId xmlns:p14="http://schemas.microsoft.com/office/powerpoint/2010/main" val="2094384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a few things to go over before getting to the design and sharing of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2</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should be pretty much out of time, but the last thing I would like to do is share the code in the form of a github link.</a:t>
            </a:r>
          </a:p>
        </p:txBody>
      </p:sp>
      <p:sp>
        <p:nvSpPr>
          <p:cNvPr id="4" name="Slide Number Placeholder 3"/>
          <p:cNvSpPr>
            <a:spLocks noGrp="1"/>
          </p:cNvSpPr>
          <p:nvPr>
            <p:ph type="sldNum" sz="quarter" idx="10"/>
          </p:nvPr>
        </p:nvSpPr>
        <p:spPr/>
        <p:txBody>
          <a:bodyPr/>
          <a:lstStyle/>
          <a:p>
            <a:fld id="{DF5C7C43-69DC-4FC4-877B-A2949D917D02}" type="slidenum">
              <a:rPr lang="en-US" smtClean="0"/>
              <a:t>20</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where you can download the python code to run your own logging and alert system. USNISTGOV is the official NIST github repository. The download contains: Python program to log data and send alert messages, a 3D-printable model to mount a raspberry pi 3 with a 5 inch 800x480 display, and instructions on how to install onto the primary raspberry pi operating system, Raspbian. I would rather have posted an image of Raspbian with the system installed so you can simply flash it onto a microSD card, but </a:t>
            </a:r>
            <a:r>
              <a:rPr lang="en-US" baseline="0" dirty="0" err="1"/>
              <a:t>github</a:t>
            </a:r>
            <a:r>
              <a:rPr lang="en-US" baseline="0" dirty="0"/>
              <a:t> has </a:t>
            </a:r>
            <a:r>
              <a:rPr lang="en-US" baseline="0" dirty="0" err="1"/>
              <a:t>filesize</a:t>
            </a:r>
            <a:r>
              <a:rPr lang="en-US" baseline="0" dirty="0"/>
              <a:t> limitations, 2 GB or so. It is entirely open source, you can peek through the code to ensure it isn’t doing anything malicious or collecting data. Ask me if you would like to make modifications or improvements, I would be more than happy.</a:t>
            </a:r>
            <a:r>
              <a:rPr lang="en-US" dirty="0"/>
              <a:t> With this platform and Python setup, we or even you, could expand the system to do anything in the lab provided there is a means to acquire the data.</a:t>
            </a:r>
            <a:endParaRPr lang="en-US" baseline="0" dirty="0"/>
          </a:p>
          <a:p>
            <a:endParaRPr lang="en-US" baseline="0" dirty="0"/>
          </a:p>
          <a:p>
            <a:r>
              <a:rPr lang="en-US" baseline="0" dirty="0"/>
              <a:t>If you have never used </a:t>
            </a:r>
            <a:r>
              <a:rPr lang="en-US" baseline="0" dirty="0" err="1"/>
              <a:t>github</a:t>
            </a:r>
            <a:r>
              <a:rPr lang="en-US" baseline="0" dirty="0"/>
              <a:t>, like me prior to this, you can download the package by clicking the green button in the top right that says clone or download, then click download ZIP. Unpack the ZIP and all the files are inside, including the 3D printable model in one of the folders. Alternatively, you can use the git command from a </a:t>
            </a:r>
            <a:r>
              <a:rPr lang="en-US" baseline="0" dirty="0" err="1"/>
              <a:t>linux</a:t>
            </a:r>
            <a:r>
              <a:rPr lang="en-US" baseline="0" dirty="0"/>
              <a:t> terminal to download the package directly from </a:t>
            </a:r>
            <a:r>
              <a:rPr lang="en-US" baseline="0" dirty="0" err="1"/>
              <a:t>github</a:t>
            </a:r>
            <a:r>
              <a:rPr lang="en-US" baseline="0" dirty="0"/>
              <a:t>.</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21</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would like to see come out of this is a modular smart-laboratory system, because devices these days are “smart devices” – smart cars, smart homes with smart thermostats. It makes sense to have a smart-lab, right? </a:t>
            </a:r>
          </a:p>
          <a:p>
            <a:endParaRPr lang="en-US" dirty="0"/>
          </a:p>
          <a:p>
            <a:r>
              <a:rPr lang="en-US" dirty="0"/>
              <a:t>That</a:t>
            </a:r>
            <a:r>
              <a:rPr lang="en-US" baseline="0" dirty="0"/>
              <a:t> is all I have to share, and I would like to thank you very much for your time. If you give this a download and have problems setting it up on a Raspberry Pi, send me an email and if you’re nice I will be happy to help you out. Any questions?</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22</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wanted to discuss the reasoning for wanting to build something like this ourselves instead of using a commercial product.</a:t>
            </a:r>
          </a:p>
        </p:txBody>
      </p:sp>
      <p:sp>
        <p:nvSpPr>
          <p:cNvPr id="4" name="Slide Number Placeholder 3"/>
          <p:cNvSpPr>
            <a:spLocks noGrp="1"/>
          </p:cNvSpPr>
          <p:nvPr>
            <p:ph type="sldNum" sz="quarter" idx="10"/>
          </p:nvPr>
        </p:nvSpPr>
        <p:spPr/>
        <p:txBody>
          <a:bodyPr/>
          <a:lstStyle/>
          <a:p>
            <a:fld id="{DF5C7C43-69DC-4FC4-877B-A2949D917D02}" type="slidenum">
              <a:rPr lang="en-US" smtClean="0"/>
              <a:t>3</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ISO 17025 says you must maintain a log of your environment that affects measurements. In our labs we have traditionally done this through a rotary chart recorder or with various sensors that help our labs maintain our desired environment, but unless you knew how to access the data from the HVAC system, it was somewhat impractical for the average user and cumbersome during audits. Because these sensors are used to maintain our labs environment, they are non-networked.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Secondly, and lets be honest, most staff will only access the data when required, no one will really go out of their way to check the system for whether the labs have been behaving recently until they attempt to make a measurement. In this case, the lab could have been out of specification for hours or even days if after a weekend. For dimensional metrology, a weekend outage can be detrimental to your workload because a lot of us use large heavy granite slabs that will absorb a lot of and take a very long time to return to equilibrium, well after the environment in the room has.</a:t>
            </a:r>
          </a:p>
        </p:txBody>
      </p:sp>
      <p:sp>
        <p:nvSpPr>
          <p:cNvPr id="4" name="Slide Number Placeholder 3"/>
          <p:cNvSpPr>
            <a:spLocks noGrp="1"/>
          </p:cNvSpPr>
          <p:nvPr>
            <p:ph type="sldNum" sz="quarter" idx="10"/>
          </p:nvPr>
        </p:nvSpPr>
        <p:spPr/>
        <p:txBody>
          <a:bodyPr/>
          <a:lstStyle/>
          <a:p>
            <a:fld id="{DF5C7C43-69DC-4FC4-877B-A2949D917D02}" type="slidenum">
              <a:rPr lang="en-US" smtClean="0"/>
              <a:t>4</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For the M48 CMMs, John Stoup has uncertainties in the tens of nanometers over 1.2 meters on his longest measurement axis. After a short outage of half a degree Celsius for 5 or 10 minutes, this sets him back at least several hours, more if during a measurement program. Depending on how much heat a steel artifact absorbs in those 10 minutes, a 1.2 meter steel artifact could increase in length up to 7 micrometers. During a weekend event where the temperature spikes to 25 degrees C for the entire weekend, the M48 CMMs are down for 3 to 4 days. If the humidity increases, then the issue of risk of water damage to priceless instrumentation or customer artifacts is raised.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if we knew exactly when a lab goes out of specification and can take a proactive approach to fixing the lab so that the environment can come back sooner and lose only hours instead of days?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At NIST, we have very strict IT Security procedures. Every year, each staff member is required to take training that tells them what they can or cannot post to </a:t>
            </a:r>
            <a:r>
              <a:rPr lang="en-US" dirty="0" err="1"/>
              <a:t>facebook</a:t>
            </a:r>
            <a:r>
              <a:rPr lang="en-US" dirty="0"/>
              <a:t> and twitter and how to deter theft of information. Most of the commercial products that have the desired monitoring and messaging capabilities require the data to be hosted offsite, which was a huge no-no for NIST IT security. Many of these systems are fairly expensive, and with nearly 30 labs, it would be an enormous expense for our group. So we looked into building a system that the user would have total control over, and found it to be inexpensive in both time and capital. Python 3 programming language includes easy-to-use libraries for sending text messages and emails and has a large scientific community, everyone here should be using Python. If you take away anything here, learn to read and write Python programs.</a:t>
            </a:r>
          </a:p>
        </p:txBody>
      </p:sp>
      <p:sp>
        <p:nvSpPr>
          <p:cNvPr id="4" name="Slide Number Placeholder 3"/>
          <p:cNvSpPr>
            <a:spLocks noGrp="1"/>
          </p:cNvSpPr>
          <p:nvPr>
            <p:ph type="sldNum" sz="quarter" idx="10"/>
          </p:nvPr>
        </p:nvSpPr>
        <p:spPr/>
        <p:txBody>
          <a:bodyPr/>
          <a:lstStyle/>
          <a:p>
            <a:fld id="{DF5C7C43-69DC-4FC4-877B-A2949D917D02}" type="slidenum">
              <a:rPr lang="en-US" smtClean="0"/>
              <a:t>5</a:t>
            </a:fld>
            <a:endParaRPr lang="en-US"/>
          </a:p>
        </p:txBody>
      </p:sp>
    </p:spTree>
    <p:extLst>
      <p:ext uri="{BB962C8B-B14F-4D97-AF65-F5344CB8AC3E}">
        <p14:creationId xmlns:p14="http://schemas.microsoft.com/office/powerpoint/2010/main" val="228041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desire to be more informed of our environment. How does one build a system when provided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6</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believe heavily in open-source so that is the approach we took, and so that we could share the resulting system, get input, and expand it.</a:t>
            </a:r>
          </a:p>
          <a:p>
            <a:endParaRPr lang="en-US" dirty="0"/>
          </a:p>
          <a:p>
            <a:r>
              <a:rPr lang="en-US" dirty="0"/>
              <a:t>For the hardware: the backbone of the system is just a Raspberry Pi 3 that runs a Debian-based Linux OS called Raspbian. We chose this platform because we needed something with a low heat signature and a small footprint to minimize the effect of its presence in the lab. Many of our labs are extraordinarily sensitive. The Raspberry Pi platform also provides limitless expansion, if we ever want to integrate other lab devices to our system. We added a 5 inch display to put the most recent environment in clear view of anyone in the room, but the system can be run without a display to minimize heat input. Finally, we needed a means to gather temperature and humidity. We purchased a commercially available sensor with a thermistor and hygrometer that had RS-232 capabilities and came with a traceable calibration, of course. The entire software makes use of popular Python libraries available in nearly every repository. Using serial communications, we capture the environment and store it locally on the raspberry pi. At the beginning of each month, a new file is automatically created where data for that month is stored.</a:t>
            </a:r>
          </a:p>
          <a:p>
            <a:endParaRPr lang="en-US" dirty="0"/>
          </a:p>
          <a:p>
            <a:r>
              <a:rPr lang="en-US" dirty="0"/>
              <a:t>Taking this system one step further, we also built an internal website that collects recent data from each device every 5 minutes, processes the data, and publishes interactive graphs with statistics for each building and lab. We’ll talk a little bit about this master system.</a:t>
            </a:r>
          </a:p>
        </p:txBody>
      </p:sp>
      <p:sp>
        <p:nvSpPr>
          <p:cNvPr id="4" name="Slide Number Placeholder 3"/>
          <p:cNvSpPr>
            <a:spLocks noGrp="1"/>
          </p:cNvSpPr>
          <p:nvPr>
            <p:ph type="sldNum" sz="quarter" idx="10"/>
          </p:nvPr>
        </p:nvSpPr>
        <p:spPr/>
        <p:txBody>
          <a:bodyPr/>
          <a:lstStyle/>
          <a:p>
            <a:fld id="{DF5C7C43-69DC-4FC4-877B-A2949D917D02}" type="slidenum">
              <a:rPr lang="en-US" smtClean="0"/>
              <a:t>7</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a device is very little for each lab. Without the sensor, the system costs $130 per lab. With the sensor we purchased, $430. I don’t list the sensor we bought, because NIST cannot appear to endorse any particular company and therein arises a small problem we will talk about shortly. The raspberry pi platforms are open source, and different manufacturers print the same boards.</a:t>
            </a:r>
          </a:p>
        </p:txBody>
      </p:sp>
      <p:sp>
        <p:nvSpPr>
          <p:cNvPr id="4" name="Slide Number Placeholder 3"/>
          <p:cNvSpPr>
            <a:spLocks noGrp="1"/>
          </p:cNvSpPr>
          <p:nvPr>
            <p:ph type="sldNum" sz="quarter" idx="10"/>
          </p:nvPr>
        </p:nvSpPr>
        <p:spPr/>
        <p:txBody>
          <a:bodyPr/>
          <a:lstStyle/>
          <a:p>
            <a:fld id="{DF5C7C43-69DC-4FC4-877B-A2949D917D02}" type="slidenum">
              <a:rPr lang="en-US" smtClean="0"/>
              <a:t>8</a:t>
            </a:fld>
            <a:endParaRPr lang="en-US"/>
          </a:p>
        </p:txBody>
      </p:sp>
    </p:spTree>
    <p:extLst>
      <p:ext uri="{BB962C8B-B14F-4D97-AF65-F5344CB8AC3E}">
        <p14:creationId xmlns:p14="http://schemas.microsoft.com/office/powerpoint/2010/main" val="12626355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design of the system is very simple. Three components, </a:t>
            </a:r>
            <a:r>
              <a:rPr lang="en-US" dirty="0" err="1"/>
              <a:t>Rpi</a:t>
            </a:r>
            <a:r>
              <a:rPr lang="en-US" dirty="0"/>
              <a:t>, an optional display, and a commercial combination temperature/humidity sensor so we did not have to build a circuit. There is plenty of room for functionality expansion and modularity with USB, and GPIO on the </a:t>
            </a:r>
            <a:r>
              <a:rPr lang="en-US" dirty="0" err="1"/>
              <a:t>RPi</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9</a:t>
            </a:fld>
            <a:endParaRPr lang="en-US"/>
          </a:p>
        </p:txBody>
      </p:sp>
    </p:spTree>
    <p:extLst>
      <p:ext uri="{BB962C8B-B14F-4D97-AF65-F5344CB8AC3E}">
        <p14:creationId xmlns:p14="http://schemas.microsoft.com/office/powerpoint/2010/main" val="25956679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64547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776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6662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69234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DCBF94-8705-4212-B3D9-806E7FD921D6}" type="datetimeFigureOut">
              <a:rPr lang="en-US" smtClean="0"/>
              <a:t>8/27/2018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83711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DCBF94-8705-4212-B3D9-806E7FD921D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6983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DCBF94-8705-4212-B3D9-806E7FD921D6}" type="datetimeFigureOut">
              <a:rPr lang="en-US" smtClean="0"/>
              <a:t>8/27/2018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52268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DCBF94-8705-4212-B3D9-806E7FD921D6}" type="datetimeFigureOut">
              <a:rPr lang="en-US" smtClean="0"/>
              <a:t>8/27/2018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97519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CBF94-8705-4212-B3D9-806E7FD921D6}" type="datetimeFigureOut">
              <a:rPr lang="en-US" smtClean="0"/>
              <a:t>8/27/2018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82369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749546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8/27/2018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5899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CBF94-8705-4212-B3D9-806E7FD921D6}" type="datetimeFigureOut">
              <a:rPr lang="en-US" smtClean="0"/>
              <a:t>8/27/2018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65218-C241-4F82-A000-C26816ADA90E}" type="slidenum">
              <a:rPr lang="en-US" smtClean="0"/>
              <a:t>‹#›</a:t>
            </a:fld>
            <a:endParaRPr lang="en-US"/>
          </a:p>
        </p:txBody>
      </p:sp>
    </p:spTree>
    <p:extLst>
      <p:ext uri="{BB962C8B-B14F-4D97-AF65-F5344CB8AC3E}">
        <p14:creationId xmlns:p14="http://schemas.microsoft.com/office/powerpoint/2010/main" val="231450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jpeg"/><Relationship Id="rId7"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mailto:michael.braine@nist.gov" TargetMode="External"/><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0" y="82467"/>
            <a:ext cx="9080500" cy="2757978"/>
          </a:xfrm>
        </p:spPr>
        <p:txBody>
          <a:bodyPr>
            <a:normAutofit/>
          </a:bodyPr>
          <a:lstStyle/>
          <a:p>
            <a:r>
              <a:rPr lang="en-US" sz="4800" b="1" dirty="0">
                <a:effectLst>
                  <a:outerShdw blurRad="38100" dist="38100" dir="2700000" algn="tl">
                    <a:srgbClr val="000000">
                      <a:alpha val="43137"/>
                    </a:srgbClr>
                  </a:outerShdw>
                </a:effectLst>
              </a:rPr>
              <a:t>Low-cost Laboratory Environment Monitoring and Alert System</a:t>
            </a:r>
          </a:p>
        </p:txBody>
      </p:sp>
      <p:sp>
        <p:nvSpPr>
          <p:cNvPr id="3" name="Subtitle 2"/>
          <p:cNvSpPr>
            <a:spLocks noGrp="1"/>
          </p:cNvSpPr>
          <p:nvPr>
            <p:ph type="subTitle" idx="1"/>
          </p:nvPr>
        </p:nvSpPr>
        <p:spPr>
          <a:xfrm>
            <a:off x="1" y="3089413"/>
            <a:ext cx="12192000" cy="2534147"/>
          </a:xfrm>
        </p:spPr>
        <p:txBody>
          <a:bodyPr>
            <a:normAutofit lnSpcReduction="10000"/>
          </a:bodyPr>
          <a:lstStyle/>
          <a:p>
            <a:r>
              <a:rPr lang="en-US" b="1" dirty="0">
                <a:effectLst>
                  <a:outerShdw blurRad="38100" dist="38100" dir="2700000" algn="tl">
                    <a:srgbClr val="000000">
                      <a:alpha val="43137"/>
                    </a:srgbClr>
                  </a:outerShdw>
                </a:effectLst>
              </a:rPr>
              <a:t>Michael Braine</a:t>
            </a:r>
          </a:p>
          <a:p>
            <a:endParaRPr lang="en-US" b="1" dirty="0"/>
          </a:p>
          <a:p>
            <a:endParaRPr lang="en-US" b="1" dirty="0"/>
          </a:p>
          <a:p>
            <a:endParaRPr lang="en-US" b="1" dirty="0"/>
          </a:p>
          <a:p>
            <a:r>
              <a:rPr lang="en-US" b="1" dirty="0" err="1">
                <a:effectLst>
                  <a:outerShdw blurRad="38100" dist="38100" dir="2700000" algn="tl">
                    <a:srgbClr val="000000">
                      <a:alpha val="43137"/>
                    </a:srgbClr>
                  </a:outerShdw>
                </a:effectLst>
              </a:rPr>
              <a:t>NCSLi</a:t>
            </a:r>
            <a:r>
              <a:rPr lang="en-US" b="1" dirty="0">
                <a:effectLst>
                  <a:outerShdw blurRad="38100" dist="38100" dir="2700000" algn="tl">
                    <a:srgbClr val="000000">
                      <a:alpha val="43137"/>
                    </a:srgbClr>
                  </a:outerShdw>
                </a:effectLst>
              </a:rPr>
              <a:t>, Portland, OR</a:t>
            </a:r>
          </a:p>
          <a:p>
            <a:r>
              <a:rPr lang="en-US" b="1" dirty="0">
                <a:effectLst>
                  <a:outerShdw blurRad="38100" dist="38100" dir="2700000" algn="tl">
                    <a:srgbClr val="000000">
                      <a:alpha val="43137"/>
                    </a:srgbClr>
                  </a:outerShdw>
                </a:effectLst>
              </a:rPr>
              <a:t>29 August, 2018</a:t>
            </a:r>
          </a:p>
        </p:txBody>
      </p:sp>
      <p:pic>
        <p:nvPicPr>
          <p:cNvPr id="10" name="Picture 9">
            <a:extLst>
              <a:ext uri="{FF2B5EF4-FFF2-40B4-BE49-F238E27FC236}">
                <a16:creationId xmlns:a16="http://schemas.microsoft.com/office/drawing/2014/main" id="{8EA69C79-5876-45F8-ABFC-CBB18160C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11" name="Rectangle 10">
            <a:extLst>
              <a:ext uri="{FF2B5EF4-FFF2-40B4-BE49-F238E27FC236}">
                <a16:creationId xmlns:a16="http://schemas.microsoft.com/office/drawing/2014/main" id="{F650C964-8344-42E8-AFAD-6F9451624964}"/>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D9FEE0-63BB-4F13-8898-8866F7AC165E}"/>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13" name="TextBox 12">
            <a:extLst>
              <a:ext uri="{FF2B5EF4-FFF2-40B4-BE49-F238E27FC236}">
                <a16:creationId xmlns:a16="http://schemas.microsoft.com/office/drawing/2014/main" id="{61DE0FDB-8E95-4FE5-8F91-1A01C1A70800}"/>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C66243BD-4EDF-4952-AA9E-3E1B5C5D8560}"/>
              </a:ext>
            </a:extLst>
          </p:cNvPr>
          <p:cNvPicPr>
            <a:picLocks noChangeAspect="1"/>
          </p:cNvPicPr>
          <p:nvPr/>
        </p:nvPicPr>
        <p:blipFill rotWithShape="1">
          <a:blip r:embed="rId4">
            <a:extLst>
              <a:ext uri="{28A0092B-C50C-407E-A947-70E740481C1C}">
                <a14:useLocalDpi xmlns:a14="http://schemas.microsoft.com/office/drawing/2010/main" val="0"/>
              </a:ext>
            </a:extLst>
          </a:blip>
          <a:srcRect r="52779"/>
          <a:stretch/>
        </p:blipFill>
        <p:spPr>
          <a:xfrm>
            <a:off x="7253832" y="3049705"/>
            <a:ext cx="1802022" cy="508194"/>
          </a:xfrm>
          <a:prstGeom prst="rect">
            <a:avLst/>
          </a:prstGeom>
        </p:spPr>
      </p:pic>
    </p:spTree>
    <p:extLst>
      <p:ext uri="{BB962C8B-B14F-4D97-AF65-F5344CB8AC3E}">
        <p14:creationId xmlns:p14="http://schemas.microsoft.com/office/powerpoint/2010/main" val="193391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AE8C759A-AB18-4CA6-95A1-885EB802189F}"/>
              </a:ext>
            </a:extLst>
          </p:cNvPr>
          <p:cNvPicPr>
            <a:picLocks noChangeAspect="1"/>
          </p:cNvPicPr>
          <p:nvPr/>
        </p:nvPicPr>
        <p:blipFill rotWithShape="1">
          <a:blip r:embed="rId4">
            <a:extLst>
              <a:ext uri="{28A0092B-C50C-407E-A947-70E740481C1C}">
                <a14:useLocalDpi xmlns:a14="http://schemas.microsoft.com/office/drawing/2010/main" val="0"/>
              </a:ext>
            </a:extLst>
          </a:blip>
          <a:srcRect l="16316" r="13138"/>
          <a:stretch/>
        </p:blipFill>
        <p:spPr>
          <a:xfrm>
            <a:off x="722565" y="1690688"/>
            <a:ext cx="3994684" cy="3185187"/>
          </a:xfrm>
          <a:prstGeom prst="rect">
            <a:avLst/>
          </a:prstGeom>
        </p:spPr>
      </p:pic>
      <p:pic>
        <p:nvPicPr>
          <p:cNvPr id="22" name="Picture 21">
            <a:extLst>
              <a:ext uri="{FF2B5EF4-FFF2-40B4-BE49-F238E27FC236}">
                <a16:creationId xmlns:a16="http://schemas.microsoft.com/office/drawing/2014/main" id="{F51846C7-9B2D-46B4-A781-F17A21A7E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33896" y="2772690"/>
            <a:ext cx="2666763" cy="1500054"/>
          </a:xfrm>
          <a:prstGeom prst="rect">
            <a:avLst/>
          </a:prstGeom>
        </p:spPr>
      </p:pic>
      <p:pic>
        <p:nvPicPr>
          <p:cNvPr id="27" name="Picture 26">
            <a:extLst>
              <a:ext uri="{FF2B5EF4-FFF2-40B4-BE49-F238E27FC236}">
                <a16:creationId xmlns:a16="http://schemas.microsoft.com/office/drawing/2014/main" id="{52CFAFDC-F8C7-4FA7-A938-828FA2AE0EF0}"/>
              </a:ext>
            </a:extLst>
          </p:cNvPr>
          <p:cNvPicPr>
            <a:picLocks noChangeAspect="1"/>
          </p:cNvPicPr>
          <p:nvPr/>
        </p:nvPicPr>
        <p:blipFill rotWithShape="1">
          <a:blip r:embed="rId6">
            <a:extLst>
              <a:ext uri="{28A0092B-C50C-407E-A947-70E740481C1C}">
                <a14:useLocalDpi xmlns:a14="http://schemas.microsoft.com/office/drawing/2010/main" val="0"/>
              </a:ext>
            </a:extLst>
          </a:blip>
          <a:srcRect t="32574" b="2606"/>
          <a:stretch/>
        </p:blipFill>
        <p:spPr>
          <a:xfrm>
            <a:off x="722565" y="4856099"/>
            <a:ext cx="3235072" cy="1179563"/>
          </a:xfrm>
          <a:prstGeom prst="rect">
            <a:avLst/>
          </a:prstGeom>
        </p:spPr>
      </p:pic>
      <p:pic>
        <p:nvPicPr>
          <p:cNvPr id="30" name="Picture 29">
            <a:extLst>
              <a:ext uri="{FF2B5EF4-FFF2-40B4-BE49-F238E27FC236}">
                <a16:creationId xmlns:a16="http://schemas.microsoft.com/office/drawing/2014/main" id="{4EA235CA-4F92-4EB8-B9DA-1596C73D3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9563" y="3931606"/>
            <a:ext cx="4051300" cy="2278856"/>
          </a:xfrm>
          <a:prstGeom prst="rect">
            <a:avLst/>
          </a:prstGeom>
        </p:spPr>
      </p:pic>
      <p:pic>
        <p:nvPicPr>
          <p:cNvPr id="32" name="Picture 31">
            <a:extLst>
              <a:ext uri="{FF2B5EF4-FFF2-40B4-BE49-F238E27FC236}">
                <a16:creationId xmlns:a16="http://schemas.microsoft.com/office/drawing/2014/main" id="{1FF6A8AD-B260-451F-9D74-8AE0CC934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2054" y="896072"/>
            <a:ext cx="4366318" cy="3035534"/>
          </a:xfrm>
          <a:prstGeom prst="rect">
            <a:avLst/>
          </a:prstGeom>
        </p:spPr>
      </p:pic>
    </p:spTree>
    <p:extLst>
      <p:ext uri="{BB962C8B-B14F-4D97-AF65-F5344CB8AC3E}">
        <p14:creationId xmlns:p14="http://schemas.microsoft.com/office/powerpoint/2010/main" val="29464591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.csv data format (comma-separated values)</a:t>
            </a:r>
            <a:br>
              <a:rPr lang="en-US" dirty="0"/>
            </a:br>
            <a:r>
              <a:rPr lang="en-US" sz="1600" dirty="0"/>
              <a:t>		Time, Temperature, Humidity</a:t>
            </a:r>
            <a:br>
              <a:rPr lang="en-US" sz="1600" dirty="0"/>
            </a:br>
            <a:r>
              <a:rPr lang="en-US" sz="1600" dirty="0"/>
              <a:t>		1, 20.1, 45.0</a:t>
            </a:r>
            <a:br>
              <a:rPr lang="en-US" sz="1600" dirty="0"/>
            </a:br>
            <a:r>
              <a:rPr lang="en-US" sz="1600" dirty="0"/>
              <a:t>		2, 20.2, 45.0</a:t>
            </a:r>
            <a:br>
              <a:rPr lang="en-US" sz="1600" dirty="0"/>
            </a:br>
            <a:r>
              <a:rPr lang="en-US" sz="1600" dirty="0"/>
              <a:t>		3, 20.0, 44.9</a:t>
            </a:r>
            <a:br>
              <a:rPr lang="en-US" sz="1600" dirty="0"/>
            </a:br>
            <a:r>
              <a:rPr lang="en-US" sz="1600" dirty="0"/>
              <a:t>		…,     …,     …</a:t>
            </a:r>
          </a:p>
          <a:p>
            <a:pPr lvl="1"/>
            <a:r>
              <a:rPr lang="en-US" dirty="0"/>
              <a:t>Easily openable in spreadsheets</a:t>
            </a:r>
          </a:p>
          <a:p>
            <a:r>
              <a:rPr lang="en-US" dirty="0"/>
              <a:t>Unique user message list for each lab</a:t>
            </a:r>
          </a:p>
          <a:p>
            <a:r>
              <a:rPr lang="en-US" dirty="0"/>
              <a:t>Unique environment outage settings for each lab</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769147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A message is sent from any single device under one of three conditions: </a:t>
            </a:r>
          </a:p>
          <a:p>
            <a:r>
              <a:rPr lang="en-US" dirty="0"/>
              <a:t>When the set environment has exceeded limits, with a graph </a:t>
            </a:r>
          </a:p>
          <a:p>
            <a:r>
              <a:rPr lang="en-US" dirty="0"/>
              <a:t>When the set environment has returned within limits for a period of time, with a graph </a:t>
            </a:r>
          </a:p>
          <a:p>
            <a:r>
              <a:rPr lang="en-US" dirty="0"/>
              <a:t>When the set environment has exceeded limits, and the environment (T or RH) changes in increments of </a:t>
            </a:r>
            <a:r>
              <a:rPr lang="en-US" dirty="0" err="1"/>
              <a:t>TincSet</a:t>
            </a:r>
            <a:r>
              <a:rPr lang="en-US" dirty="0"/>
              <a:t> or </a:t>
            </a:r>
            <a:r>
              <a:rPr lang="en-US" dirty="0" err="1"/>
              <a:t>RHincSet</a:t>
            </a:r>
            <a:r>
              <a:rPr lang="en-US" dirty="0"/>
              <a:t> (LabSettings.py) until the environment returns within limits for a period of time, with a graph </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006336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594100"/>
            <a:ext cx="44577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629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EF31-5B97-4BB4-9C66-E22BC2858F88}"/>
              </a:ext>
            </a:extLst>
          </p:cNvPr>
          <p:cNvSpPr>
            <a:spLocks noGrp="1"/>
          </p:cNvSpPr>
          <p:nvPr>
            <p:ph type="title"/>
          </p:nvPr>
        </p:nvSpPr>
        <p:spPr/>
        <p:txBody>
          <a:bodyPr/>
          <a:lstStyle/>
          <a:p>
            <a:r>
              <a:rPr lang="en-US" u="sng" dirty="0"/>
              <a:t>Example Data</a:t>
            </a:r>
          </a:p>
        </p:txBody>
      </p:sp>
      <p:pic>
        <p:nvPicPr>
          <p:cNvPr id="8" name="Picture 7">
            <a:extLst>
              <a:ext uri="{FF2B5EF4-FFF2-40B4-BE49-F238E27FC236}">
                <a16:creationId xmlns:a16="http://schemas.microsoft.com/office/drawing/2014/main" id="{4429987B-60A2-4DE0-9772-DCFB97EACB28}"/>
              </a:ext>
            </a:extLst>
          </p:cNvPr>
          <p:cNvPicPr>
            <a:picLocks noChangeAspect="1"/>
          </p:cNvPicPr>
          <p:nvPr/>
        </p:nvPicPr>
        <p:blipFill>
          <a:blip r:embed="rId3"/>
          <a:stretch>
            <a:fillRect/>
          </a:stretch>
        </p:blipFill>
        <p:spPr>
          <a:xfrm>
            <a:off x="0" y="0"/>
            <a:ext cx="6094722" cy="3372307"/>
          </a:xfrm>
          <a:prstGeom prst="rect">
            <a:avLst/>
          </a:prstGeom>
        </p:spPr>
      </p:pic>
      <p:pic>
        <p:nvPicPr>
          <p:cNvPr id="10" name="Picture 9">
            <a:extLst>
              <a:ext uri="{FF2B5EF4-FFF2-40B4-BE49-F238E27FC236}">
                <a16:creationId xmlns:a16="http://schemas.microsoft.com/office/drawing/2014/main" id="{02A5AFD2-1E95-4FBB-B5BA-67B715137552}"/>
              </a:ext>
            </a:extLst>
          </p:cNvPr>
          <p:cNvPicPr>
            <a:picLocks noChangeAspect="1"/>
          </p:cNvPicPr>
          <p:nvPr/>
        </p:nvPicPr>
        <p:blipFill>
          <a:blip r:embed="rId4"/>
          <a:stretch>
            <a:fillRect/>
          </a:stretch>
        </p:blipFill>
        <p:spPr>
          <a:xfrm>
            <a:off x="6094722" y="0"/>
            <a:ext cx="5749056" cy="3372307"/>
          </a:xfrm>
          <a:prstGeom prst="rect">
            <a:avLst/>
          </a:prstGeom>
        </p:spPr>
      </p:pic>
      <p:pic>
        <p:nvPicPr>
          <p:cNvPr id="12" name="Picture 11">
            <a:extLst>
              <a:ext uri="{FF2B5EF4-FFF2-40B4-BE49-F238E27FC236}">
                <a16:creationId xmlns:a16="http://schemas.microsoft.com/office/drawing/2014/main" id="{9778B481-D7D8-4A82-977E-EBDCEA9130D7}"/>
              </a:ext>
            </a:extLst>
          </p:cNvPr>
          <p:cNvPicPr>
            <a:picLocks noChangeAspect="1"/>
          </p:cNvPicPr>
          <p:nvPr/>
        </p:nvPicPr>
        <p:blipFill>
          <a:blip r:embed="rId5"/>
          <a:stretch>
            <a:fillRect/>
          </a:stretch>
        </p:blipFill>
        <p:spPr>
          <a:xfrm>
            <a:off x="0" y="3372306"/>
            <a:ext cx="6094722" cy="3375241"/>
          </a:xfrm>
          <a:prstGeom prst="rect">
            <a:avLst/>
          </a:prstGeom>
        </p:spPr>
      </p:pic>
      <p:pic>
        <p:nvPicPr>
          <p:cNvPr id="13" name="Picture 12">
            <a:extLst>
              <a:ext uri="{FF2B5EF4-FFF2-40B4-BE49-F238E27FC236}">
                <a16:creationId xmlns:a16="http://schemas.microsoft.com/office/drawing/2014/main" id="{4EAAFDE5-CDAF-415A-A8EA-5705AE6041B7}"/>
              </a:ext>
            </a:extLst>
          </p:cNvPr>
          <p:cNvPicPr>
            <a:picLocks noChangeAspect="1"/>
          </p:cNvPicPr>
          <p:nvPr/>
        </p:nvPicPr>
        <p:blipFill>
          <a:blip r:embed="rId6"/>
          <a:stretch>
            <a:fillRect/>
          </a:stretch>
        </p:blipFill>
        <p:spPr>
          <a:xfrm>
            <a:off x="6094722" y="3372305"/>
            <a:ext cx="5749056" cy="3372307"/>
          </a:xfrm>
          <a:prstGeom prst="rect">
            <a:avLst/>
          </a:prstGeom>
        </p:spPr>
      </p:pic>
      <p:cxnSp>
        <p:nvCxnSpPr>
          <p:cNvPr id="15" name="Straight Arrow Connector 14">
            <a:extLst>
              <a:ext uri="{FF2B5EF4-FFF2-40B4-BE49-F238E27FC236}">
                <a16:creationId xmlns:a16="http://schemas.microsoft.com/office/drawing/2014/main" id="{77A939A4-2A4C-4DFB-9975-AAD8580D5E70}"/>
              </a:ext>
            </a:extLst>
          </p:cNvPr>
          <p:cNvCxnSpPr/>
          <p:nvPr/>
        </p:nvCxnSpPr>
        <p:spPr>
          <a:xfrm flipH="1">
            <a:off x="1500188" y="485775"/>
            <a:ext cx="378618" cy="2357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1B8B1F-922B-4A1C-973B-1D4BF71B5701}"/>
              </a:ext>
            </a:extLst>
          </p:cNvPr>
          <p:cNvCxnSpPr/>
          <p:nvPr/>
        </p:nvCxnSpPr>
        <p:spPr>
          <a:xfrm>
            <a:off x="4664869" y="485775"/>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D766316-2D02-416D-9CF0-15C370B53038}"/>
              </a:ext>
            </a:extLst>
          </p:cNvPr>
          <p:cNvCxnSpPr/>
          <p:nvPr/>
        </p:nvCxnSpPr>
        <p:spPr>
          <a:xfrm>
            <a:off x="10469078" y="377592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DD74B118-F52B-42CE-938E-56A1188BBD38}"/>
              </a:ext>
            </a:extLst>
          </p:cNvPr>
          <p:cNvCxnSpPr/>
          <p:nvPr/>
        </p:nvCxnSpPr>
        <p:spPr>
          <a:xfrm>
            <a:off x="4664869" y="381045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6F04601-A329-4109-83AF-BA00E78BF063}"/>
              </a:ext>
            </a:extLst>
          </p:cNvPr>
          <p:cNvCxnSpPr/>
          <p:nvPr/>
        </p:nvCxnSpPr>
        <p:spPr>
          <a:xfrm>
            <a:off x="10377487" y="40362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ADAC708-10C5-4C8D-8E36-54AAFB095404}"/>
              </a:ext>
            </a:extLst>
          </p:cNvPr>
          <p:cNvCxnSpPr/>
          <p:nvPr/>
        </p:nvCxnSpPr>
        <p:spPr>
          <a:xfrm>
            <a:off x="3047361" y="125968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E62004B-D27B-473D-A7B3-ED811E8E3933}"/>
              </a:ext>
            </a:extLst>
          </p:cNvPr>
          <p:cNvCxnSpPr/>
          <p:nvPr/>
        </p:nvCxnSpPr>
        <p:spPr>
          <a:xfrm>
            <a:off x="3131344" y="4976306"/>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581F101-D87F-43BA-8FD5-62916A10F340}"/>
              </a:ext>
            </a:extLst>
          </p:cNvPr>
          <p:cNvCxnSpPr/>
          <p:nvPr/>
        </p:nvCxnSpPr>
        <p:spPr>
          <a:xfrm>
            <a:off x="8969250" y="863600"/>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BE90C4A3-EB20-4A88-ACA2-BD6E2DDBC66C}"/>
              </a:ext>
            </a:extLst>
          </p:cNvPr>
          <p:cNvCxnSpPr/>
          <p:nvPr/>
        </p:nvCxnSpPr>
        <p:spPr>
          <a:xfrm>
            <a:off x="8994533" y="3906898"/>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7094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97021CCF-BF3C-4E57-AE99-F5478D9B99E5}"/>
              </a:ext>
            </a:extLst>
          </p:cNvPr>
          <p:cNvPicPr>
            <a:picLocks noChangeAspect="1"/>
          </p:cNvPicPr>
          <p:nvPr/>
        </p:nvPicPr>
        <p:blipFill rotWithShape="1">
          <a:blip r:embed="rId4">
            <a:extLst>
              <a:ext uri="{28A0092B-C50C-407E-A947-70E740481C1C}">
                <a14:useLocalDpi xmlns:a14="http://schemas.microsoft.com/office/drawing/2010/main" val="0"/>
              </a:ext>
            </a:extLst>
          </a:blip>
          <a:srcRect r="16107"/>
          <a:stretch/>
        </p:blipFill>
        <p:spPr>
          <a:xfrm>
            <a:off x="4267694" y="1065738"/>
            <a:ext cx="3542087" cy="5128124"/>
          </a:xfrm>
          <a:prstGeom prst="rect">
            <a:avLst/>
          </a:prstGeom>
        </p:spPr>
      </p:pic>
    </p:spTree>
    <p:extLst>
      <p:ext uri="{BB962C8B-B14F-4D97-AF65-F5344CB8AC3E}">
        <p14:creationId xmlns:p14="http://schemas.microsoft.com/office/powerpoint/2010/main" val="2431877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1" name="Content Placeholder 10">
            <a:extLst>
              <a:ext uri="{FF2B5EF4-FFF2-40B4-BE49-F238E27FC236}">
                <a16:creationId xmlns:a16="http://schemas.microsoft.com/office/drawing/2014/main" id="{52958FB2-CDC0-42D9-90B5-5A23A4DF979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31958" y="761205"/>
            <a:ext cx="4742746" cy="2667795"/>
          </a:xfrm>
        </p:spPr>
      </p:pic>
      <p:pic>
        <p:nvPicPr>
          <p:cNvPr id="13" name="Picture 12">
            <a:extLst>
              <a:ext uri="{FF2B5EF4-FFF2-40B4-BE49-F238E27FC236}">
                <a16:creationId xmlns:a16="http://schemas.microsoft.com/office/drawing/2014/main" id="{13E04C41-6241-4227-A2F1-83C9DCB55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09" y="3669316"/>
            <a:ext cx="4635353" cy="2607386"/>
          </a:xfrm>
          <a:prstGeom prst="rect">
            <a:avLst/>
          </a:prstGeom>
        </p:spPr>
      </p:pic>
      <p:pic>
        <p:nvPicPr>
          <p:cNvPr id="15" name="Picture 14">
            <a:extLst>
              <a:ext uri="{FF2B5EF4-FFF2-40B4-BE49-F238E27FC236}">
                <a16:creationId xmlns:a16="http://schemas.microsoft.com/office/drawing/2014/main" id="{85E8AE8B-7A71-40A9-A2A2-D57C220AC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040" y="3678173"/>
            <a:ext cx="4559141" cy="2564516"/>
          </a:xfrm>
          <a:prstGeom prst="rect">
            <a:avLst/>
          </a:prstGeom>
        </p:spPr>
      </p:pic>
      <p:cxnSp>
        <p:nvCxnSpPr>
          <p:cNvPr id="17" name="Straight Arrow Connector 16">
            <a:extLst>
              <a:ext uri="{FF2B5EF4-FFF2-40B4-BE49-F238E27FC236}">
                <a16:creationId xmlns:a16="http://schemas.microsoft.com/office/drawing/2014/main" id="{95E4E283-1805-4C6A-98E7-E2C1A80EDFF9}"/>
              </a:ext>
            </a:extLst>
          </p:cNvPr>
          <p:cNvCxnSpPr>
            <a:cxnSpLocks/>
            <a:stCxn id="20" idx="2"/>
          </p:cNvCxnSpPr>
          <p:nvPr/>
        </p:nvCxnSpPr>
        <p:spPr>
          <a:xfrm flipH="1">
            <a:off x="4286251" y="3463013"/>
            <a:ext cx="717946" cy="4714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AA182E3-91AA-4194-A41E-FA6F4919B99C}"/>
              </a:ext>
            </a:extLst>
          </p:cNvPr>
          <p:cNvCxnSpPr>
            <a:cxnSpLocks/>
            <a:stCxn id="21" idx="2"/>
          </p:cNvCxnSpPr>
          <p:nvPr/>
        </p:nvCxnSpPr>
        <p:spPr>
          <a:xfrm>
            <a:off x="6137195" y="3428999"/>
            <a:ext cx="313611" cy="4929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E65AB3E-A802-4A62-ABEE-15FEA0D46589}"/>
              </a:ext>
            </a:extLst>
          </p:cNvPr>
          <p:cNvSpPr/>
          <p:nvPr/>
        </p:nvSpPr>
        <p:spPr>
          <a:xfrm>
            <a:off x="4643438" y="2207419"/>
            <a:ext cx="721518" cy="1255594"/>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37D069-ACB5-4F01-A5F7-33936027DD93}"/>
              </a:ext>
            </a:extLst>
          </p:cNvPr>
          <p:cNvSpPr/>
          <p:nvPr/>
        </p:nvSpPr>
        <p:spPr>
          <a:xfrm>
            <a:off x="5776436" y="1159740"/>
            <a:ext cx="721518" cy="2269259"/>
          </a:xfrm>
          <a:prstGeom prst="rect">
            <a:avLst/>
          </a:prstGeom>
          <a:solidFill>
            <a:schemeClr val="accent5">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43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810BC6C0-01D8-4975-B23F-03CA0A12B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170" y="768267"/>
            <a:ext cx="4635353" cy="2607386"/>
          </a:xfrm>
          <a:prstGeom prst="rect">
            <a:avLst/>
          </a:prstGeom>
        </p:spPr>
      </p:pic>
      <p:pic>
        <p:nvPicPr>
          <p:cNvPr id="10" name="Picture 9">
            <a:extLst>
              <a:ext uri="{FF2B5EF4-FFF2-40B4-BE49-F238E27FC236}">
                <a16:creationId xmlns:a16="http://schemas.microsoft.com/office/drawing/2014/main" id="{83284417-780C-4C17-8ABA-6488C082C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30" y="3475013"/>
            <a:ext cx="4635353" cy="2607386"/>
          </a:xfrm>
          <a:prstGeom prst="rect">
            <a:avLst/>
          </a:prstGeom>
        </p:spPr>
      </p:pic>
      <p:cxnSp>
        <p:nvCxnSpPr>
          <p:cNvPr id="16" name="Straight Arrow Connector 15">
            <a:extLst>
              <a:ext uri="{FF2B5EF4-FFF2-40B4-BE49-F238E27FC236}">
                <a16:creationId xmlns:a16="http://schemas.microsoft.com/office/drawing/2014/main" id="{7F40210D-ABCC-4180-9AF6-7ED467FF9C4B}"/>
              </a:ext>
            </a:extLst>
          </p:cNvPr>
          <p:cNvCxnSpPr/>
          <p:nvPr/>
        </p:nvCxnSpPr>
        <p:spPr>
          <a:xfrm flipH="1">
            <a:off x="4694383" y="3408773"/>
            <a:ext cx="807243" cy="4312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61707-EFF4-410C-ABCC-D43422C1F8C2}"/>
              </a:ext>
            </a:extLst>
          </p:cNvPr>
          <p:cNvSpPr/>
          <p:nvPr/>
        </p:nvSpPr>
        <p:spPr>
          <a:xfrm>
            <a:off x="5337320" y="1798365"/>
            <a:ext cx="328612" cy="156897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5591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8" name="Picture 7">
            <a:extLst>
              <a:ext uri="{FF2B5EF4-FFF2-40B4-BE49-F238E27FC236}">
                <a16:creationId xmlns:a16="http://schemas.microsoft.com/office/drawing/2014/main" id="{E563C6E0-A785-4DD4-B1ED-37FF193A3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78980"/>
            <a:ext cx="6167218" cy="3469060"/>
          </a:xfrm>
          <a:prstGeom prst="rect">
            <a:avLst/>
          </a:prstGeom>
        </p:spPr>
      </p:pic>
      <p:pic>
        <p:nvPicPr>
          <p:cNvPr id="12" name="Picture 11">
            <a:extLst>
              <a:ext uri="{FF2B5EF4-FFF2-40B4-BE49-F238E27FC236}">
                <a16:creationId xmlns:a16="http://schemas.microsoft.com/office/drawing/2014/main" id="{FC99983D-082E-46F4-A5D3-A0D2887D4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906" y="2078980"/>
            <a:ext cx="6167218" cy="3469060"/>
          </a:xfrm>
          <a:prstGeom prst="rect">
            <a:avLst/>
          </a:prstGeom>
        </p:spPr>
      </p:pic>
    </p:spTree>
    <p:extLst>
      <p:ext uri="{BB962C8B-B14F-4D97-AF65-F5344CB8AC3E}">
        <p14:creationId xmlns:p14="http://schemas.microsoft.com/office/powerpoint/2010/main" val="1601353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 - bonus</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8" name="Picture 7">
            <a:extLst>
              <a:ext uri="{FF2B5EF4-FFF2-40B4-BE49-F238E27FC236}">
                <a16:creationId xmlns:a16="http://schemas.microsoft.com/office/drawing/2014/main" id="{1FDA6B4E-D787-4939-A783-B3C439A80A1F}"/>
              </a:ext>
            </a:extLst>
          </p:cNvPr>
          <p:cNvPicPr>
            <a:picLocks noChangeAspect="1"/>
          </p:cNvPicPr>
          <p:nvPr/>
        </p:nvPicPr>
        <p:blipFill>
          <a:blip r:embed="rId4"/>
          <a:stretch>
            <a:fillRect/>
          </a:stretch>
        </p:blipFill>
        <p:spPr>
          <a:xfrm>
            <a:off x="103581" y="1391638"/>
            <a:ext cx="7557308" cy="4802224"/>
          </a:xfrm>
          <a:prstGeom prst="rect">
            <a:avLst/>
          </a:prstGeom>
        </p:spPr>
      </p:pic>
    </p:spTree>
    <p:extLst>
      <p:ext uri="{BB962C8B-B14F-4D97-AF65-F5344CB8AC3E}">
        <p14:creationId xmlns:p14="http://schemas.microsoft.com/office/powerpoint/2010/main" val="21160771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71925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strike="sngStrike" dirty="0">
                <a:solidFill>
                  <a:schemeClr val="bg1">
                    <a:lumMod val="65000"/>
                  </a:schemeClr>
                </a:solidFill>
              </a:rPr>
              <a:t>Example data</a:t>
            </a:r>
          </a:p>
          <a:p>
            <a:pPr marL="971550" lvl="1" indent="-514350">
              <a:buFont typeface="+mj-lt"/>
              <a:buAutoNum type="arabicPeriod"/>
            </a:pPr>
            <a:r>
              <a:rPr lang="en-US" strike="sngStrike" dirty="0">
                <a:solidFill>
                  <a:schemeClr val="bg1">
                    <a:lumMod val="65000"/>
                  </a:schemeClr>
                </a:solidFill>
              </a:rPr>
              <a:t>Lab environment incidents</a:t>
            </a:r>
          </a:p>
          <a:p>
            <a:pPr marL="971550" lvl="1" indent="-514350">
              <a:buFont typeface="+mj-lt"/>
              <a:buAutoNum type="arabicPeriod"/>
            </a:pPr>
            <a:r>
              <a:rPr lang="en-US" strike="sngStrike" dirty="0">
                <a:solidFill>
                  <a:schemeClr val="bg1">
                    <a:lumMod val="65000"/>
                  </a:schemeClr>
                </a:solidFill>
              </a:rPr>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4902200"/>
            <a:ext cx="43053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880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154984"/>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dirty="0">
              <a:effectLst>
                <a:outerShdw blurRad="38100" dist="38100" dir="2700000" algn="tl">
                  <a:srgbClr val="000000">
                    <a:alpha val="43137"/>
                  </a:srgbClr>
                </a:outerShdw>
              </a:effectLst>
            </a:endParaRPr>
          </a:p>
          <a:p>
            <a:r>
              <a:rPr lang="en-US" sz="2400" dirty="0">
                <a:effectLst>
                  <a:outerShdw blurRad="38100" dist="38100" dir="2700000" algn="tl">
                    <a:srgbClr val="000000">
                      <a:alpha val="43137"/>
                    </a:srgbClr>
                  </a:outerShdw>
                </a:effectLst>
              </a:rPr>
              <a:t>Contains:</a:t>
            </a:r>
          </a:p>
          <a:p>
            <a:r>
              <a:rPr lang="en-US" sz="2400" dirty="0">
                <a:effectLst>
                  <a:outerShdw blurRad="38100" dist="38100" dir="2700000" algn="tl">
                    <a:srgbClr val="000000">
                      <a:alpha val="43137"/>
                    </a:srgbClr>
                  </a:outerShdw>
                </a:effectLst>
              </a:rPr>
              <a:t>	Python 3 logging program, configurable alerts by email and text (MMS and SMS)</a:t>
            </a:r>
          </a:p>
          <a:p>
            <a:r>
              <a:rPr lang="en-US" sz="2400" dirty="0">
                <a:effectLst>
                  <a:outerShdw blurRad="38100" dist="38100" dir="2700000" algn="tl">
                    <a:srgbClr val="000000">
                      <a:alpha val="43137"/>
                    </a:srgbClr>
                  </a:outerShdw>
                </a:effectLst>
              </a:rPr>
              <a:t>	3D-printable model (.</a:t>
            </a:r>
            <a:r>
              <a:rPr lang="en-US" sz="2400" dirty="0" err="1">
                <a:effectLst>
                  <a:outerShdw blurRad="38100" dist="38100" dir="2700000" algn="tl">
                    <a:srgbClr val="000000">
                      <a:alpha val="43137"/>
                    </a:srgbClr>
                  </a:outerShdw>
                </a:effectLst>
              </a:rPr>
              <a:t>stl</a:t>
            </a:r>
            <a:r>
              <a:rPr lang="en-US" sz="2400" dirty="0">
                <a:effectLst>
                  <a:outerShdw blurRad="38100" dist="38100" dir="2700000" algn="tl">
                    <a:srgbClr val="000000">
                      <a:alpha val="43137"/>
                    </a:srgbClr>
                  </a:outerShdw>
                </a:effectLst>
              </a:rPr>
              <a:t> format) to mount 5 inch 800x480 display and Raspberry Pi 3</a:t>
            </a:r>
          </a:p>
          <a:p>
            <a:r>
              <a:rPr lang="en-US" sz="2400" dirty="0">
                <a:effectLst>
                  <a:outerShdw blurRad="38100" dist="38100" dir="2700000" algn="tl">
                    <a:srgbClr val="000000">
                      <a:alpha val="43137"/>
                    </a:srgbClr>
                  </a:outerShdw>
                </a:effectLst>
              </a:rPr>
              <a:t>	Instructions to install LEMAS onto Raspbian OS</a:t>
            </a:r>
          </a:p>
          <a:p>
            <a:r>
              <a:rPr lang="en-US" sz="2400" dirty="0">
                <a:effectLst>
                  <a:outerShdw blurRad="38100" dist="38100" dir="2700000" algn="tl">
                    <a:srgbClr val="000000">
                      <a:alpha val="43137"/>
                    </a:srgbClr>
                  </a:outerShdw>
                </a:effectLst>
              </a:rPr>
              <a:t>Some configuration required (how-to is in instructions to install. Pdf or README)</a:t>
            </a:r>
          </a:p>
          <a:p>
            <a:r>
              <a:rPr lang="en-US" sz="2400" dirty="0">
                <a:effectLst>
                  <a:outerShdw blurRad="38100" dist="38100" dir="2700000" algn="tl">
                    <a:srgbClr val="000000">
                      <a:alpha val="43137"/>
                    </a:srgbClr>
                  </a:outerShdw>
                </a:effectLst>
              </a:rPr>
              <a:t>	Need to build interface for your sensor</a:t>
            </a:r>
          </a:p>
        </p:txBody>
      </p:sp>
      <p:pic>
        <p:nvPicPr>
          <p:cNvPr id="2" name="Picture 1">
            <a:extLst>
              <a:ext uri="{FF2B5EF4-FFF2-40B4-BE49-F238E27FC236}">
                <a16:creationId xmlns:a16="http://schemas.microsoft.com/office/drawing/2014/main" id="{FD748C38-21F2-46D7-8A83-15FB16A9FD6E}"/>
              </a:ext>
            </a:extLst>
          </p:cNvPr>
          <p:cNvPicPr>
            <a:picLocks noChangeAspect="1"/>
          </p:cNvPicPr>
          <p:nvPr/>
        </p:nvPicPr>
        <p:blipFill rotWithShape="1">
          <a:blip r:embed="rId6"/>
          <a:srcRect l="29590" t="42178" r="30742" b="47108"/>
          <a:stretch/>
        </p:blipFill>
        <p:spPr>
          <a:xfrm>
            <a:off x="1717157" y="4852344"/>
            <a:ext cx="8757686" cy="1293602"/>
          </a:xfrm>
          <a:prstGeom prst="rect">
            <a:avLst/>
          </a:prstGeom>
        </p:spPr>
      </p:pic>
      <p:sp>
        <p:nvSpPr>
          <p:cNvPr id="3" name="Arrow: Right 2">
            <a:extLst>
              <a:ext uri="{FF2B5EF4-FFF2-40B4-BE49-F238E27FC236}">
                <a16:creationId xmlns:a16="http://schemas.microsoft.com/office/drawing/2014/main" id="{AD7D184F-0D96-4575-9CC1-2F6E324A8E8A}"/>
              </a:ext>
            </a:extLst>
          </p:cNvPr>
          <p:cNvSpPr/>
          <p:nvPr/>
        </p:nvSpPr>
        <p:spPr>
          <a:xfrm rot="12830403">
            <a:off x="10374016" y="5418943"/>
            <a:ext cx="1411228" cy="3035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47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89364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b="1"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Thank you for your time!</a:t>
            </a:r>
          </a:p>
          <a:p>
            <a:pPr algn="ctr"/>
            <a:endParaRPr lang="en-US" sz="32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Questions?</a:t>
            </a:r>
          </a:p>
          <a:p>
            <a:pPr algn="ctr"/>
            <a:endParaRPr lang="en-US" sz="2400" dirty="0">
              <a:effectLst>
                <a:outerShdw blurRad="38100" dist="38100" dir="2700000" algn="tl">
                  <a:srgbClr val="000000">
                    <a:alpha val="43137"/>
                  </a:srgbClr>
                </a:outerShdw>
              </a:effectLst>
            </a:endParaRP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Michael Braine: </a:t>
            </a:r>
            <a:r>
              <a:rPr lang="en-US" sz="2400" dirty="0">
                <a:effectLst>
                  <a:outerShdw blurRad="38100" dist="38100" dir="2700000" algn="tl">
                    <a:srgbClr val="000000">
                      <a:alpha val="43137"/>
                    </a:srgbClr>
                  </a:outerShdw>
                </a:effectLst>
                <a:hlinkClick r:id="rId6"/>
              </a:rPr>
              <a:t>michael.braine@nist.gov</a:t>
            </a:r>
            <a:r>
              <a:rPr lang="en-US" sz="2400" dirty="0">
                <a:effectLst>
                  <a:outerShdw blurRad="38100" dist="38100" dir="2700000" algn="tl">
                    <a:srgbClr val="000000">
                      <a:alpha val="43137"/>
                    </a:srgbClr>
                  </a:outerShdw>
                </a:effectLst>
              </a:rPr>
              <a:t> </a:t>
            </a:r>
          </a:p>
          <a:p>
            <a:pPr algn="ctr"/>
            <a:r>
              <a:rPr lang="en-US" sz="2400" dirty="0">
                <a:effectLst>
                  <a:outerShdw blurRad="38100" dist="38100" dir="2700000" algn="tl">
                    <a:srgbClr val="000000">
                      <a:alpha val="43137"/>
                    </a:srgbClr>
                  </a:outerShdw>
                </a:effectLst>
              </a:rPr>
              <a:t>                                                            (rarely near my phone, use email)</a:t>
            </a:r>
          </a:p>
        </p:txBody>
      </p:sp>
    </p:spTree>
    <p:extLst>
      <p:ext uri="{BB962C8B-B14F-4D97-AF65-F5344CB8AC3E}">
        <p14:creationId xmlns:p14="http://schemas.microsoft.com/office/powerpoint/2010/main" val="134450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solidFill>
                  <a:schemeClr val="bg1">
                    <a:lumMod val="65000"/>
                  </a:schemeClr>
                </a:solidFill>
              </a:rPr>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63600" y="1790700"/>
            <a:ext cx="7696200" cy="1333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From ISO 17025, sec 5.3.2:</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9" name="Picture 8">
            <a:extLst>
              <a:ext uri="{FF2B5EF4-FFF2-40B4-BE49-F238E27FC236}">
                <a16:creationId xmlns:a16="http://schemas.microsoft.com/office/drawing/2014/main" id="{B087B355-E62C-4F8B-8900-1E31F857D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593" y="2258327"/>
            <a:ext cx="10352245" cy="1563784"/>
          </a:xfrm>
          <a:prstGeom prst="rect">
            <a:avLst/>
          </a:prstGeom>
        </p:spPr>
      </p:pic>
    </p:spTree>
    <p:extLst>
      <p:ext uri="{BB962C8B-B14F-4D97-AF65-F5344CB8AC3E}">
        <p14:creationId xmlns:p14="http://schemas.microsoft.com/office/powerpoint/2010/main" val="206843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Dimensional Metrology Group</a:t>
            </a:r>
          </a:p>
          <a:p>
            <a:pPr lvl="1"/>
            <a:r>
              <a:rPr lang="en-US" dirty="0"/>
              <a:t>Identified need to be informed of weekend outages</a:t>
            </a:r>
          </a:p>
          <a:p>
            <a:pPr lvl="1"/>
            <a:r>
              <a:rPr lang="en-US" dirty="0"/>
              <a:t>Large volume CMMs with low uncertainties (M48s), instrumentation sensitive to environment changes</a:t>
            </a:r>
          </a:p>
          <a:p>
            <a:r>
              <a:rPr lang="en-US" dirty="0"/>
              <a:t>Commercial systems</a:t>
            </a:r>
          </a:p>
          <a:p>
            <a:pPr lvl="1"/>
            <a:r>
              <a:rPr lang="en-US" dirty="0"/>
              <a:t>Fairly expensive</a:t>
            </a:r>
          </a:p>
          <a:p>
            <a:pPr lvl="1"/>
            <a:r>
              <a:rPr lang="en-US" dirty="0"/>
              <a:t>Many, if not all, hosted data offsite (BIG no-no for NIST IT Security)</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240474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111500"/>
            <a:ext cx="29845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539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Open Source Design</a:t>
            </a:r>
          </a:p>
          <a:p>
            <a:pPr lvl="1"/>
            <a:r>
              <a:rPr lang="en-US" dirty="0"/>
              <a:t>Raspberry Pi 3 using </a:t>
            </a:r>
            <a:r>
              <a:rPr lang="en-US" dirty="0" err="1"/>
              <a:t>Raspbian</a:t>
            </a:r>
            <a:r>
              <a:rPr lang="en-US" dirty="0"/>
              <a:t> (</a:t>
            </a:r>
            <a:r>
              <a:rPr lang="en-US" dirty="0" err="1"/>
              <a:t>Debian</a:t>
            </a:r>
            <a:r>
              <a:rPr lang="en-US" dirty="0"/>
              <a:t>-based Linux)</a:t>
            </a:r>
          </a:p>
          <a:p>
            <a:pPr lvl="1"/>
            <a:r>
              <a:rPr lang="en-US" dirty="0"/>
              <a:t>5 inch 800x480 display (optional)</a:t>
            </a:r>
          </a:p>
          <a:p>
            <a:pPr lvl="1"/>
            <a:r>
              <a:rPr lang="en-US" dirty="0"/>
              <a:t>Commercial sensor, need serial communications or can read through </a:t>
            </a:r>
            <a:r>
              <a:rPr lang="en-US" dirty="0" err="1"/>
              <a:t>RPi</a:t>
            </a:r>
            <a:r>
              <a:rPr lang="en-US" dirty="0"/>
              <a:t> GPIO pins</a:t>
            </a:r>
          </a:p>
          <a:p>
            <a:pPr lvl="2"/>
            <a:r>
              <a:rPr lang="en-US" dirty="0"/>
              <a:t>Traceable calibration, of course</a:t>
            </a:r>
          </a:p>
          <a:p>
            <a:pPr lvl="1"/>
            <a:r>
              <a:rPr lang="en-US" dirty="0"/>
              <a:t>Python 3 language – many, many scientific packages to expand capability</a:t>
            </a:r>
          </a:p>
          <a:p>
            <a:pPr lvl="2"/>
            <a:r>
              <a:rPr lang="en-US" dirty="0"/>
              <a:t>Data stored by month-year locally on Raspberry Pi 3</a:t>
            </a:r>
          </a:p>
          <a:p>
            <a:pPr lvl="2"/>
            <a:r>
              <a:rPr lang="en-US" dirty="0"/>
              <a:t>Library to send email and text messages</a:t>
            </a:r>
          </a:p>
          <a:p>
            <a:pPr marL="514350"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5444257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lnSpcReduction="10000"/>
          </a:bodyPr>
          <a:lstStyle/>
          <a:p>
            <a:r>
              <a:rPr lang="en-US" dirty="0"/>
              <a:t>Raspberry Pi 3                                $35</a:t>
            </a:r>
          </a:p>
          <a:p>
            <a:r>
              <a:rPr lang="en-US" dirty="0"/>
              <a:t>Display (optional)                          $60</a:t>
            </a:r>
          </a:p>
          <a:p>
            <a:r>
              <a:rPr lang="en-US" dirty="0"/>
              <a:t>Cables   				    $30</a:t>
            </a:r>
          </a:p>
          <a:p>
            <a:r>
              <a:rPr lang="en-US" dirty="0"/>
              <a:t>3D printable case (</a:t>
            </a:r>
            <a:r>
              <a:rPr lang="en-US" dirty="0" err="1"/>
              <a:t>mat’l</a:t>
            </a:r>
            <a:r>
              <a:rPr lang="en-US" dirty="0"/>
              <a:t> only)	    $5</a:t>
            </a:r>
          </a:p>
          <a:p>
            <a:r>
              <a:rPr lang="en-US" dirty="0"/>
              <a:t>Commercial sensor                        $300</a:t>
            </a:r>
          </a:p>
          <a:p>
            <a:pPr lvl="1"/>
            <a:r>
              <a:rPr lang="en-US" dirty="0"/>
              <a:t>Sensor cost is variable, this was the cost of ours</a:t>
            </a:r>
          </a:p>
          <a:p>
            <a:pPr marL="514350" indent="-514350">
              <a:buFont typeface="+mj-lt"/>
              <a:buAutoNum type="arabicPeriod"/>
            </a:pPr>
            <a:endParaRPr lang="en-US" dirty="0"/>
          </a:p>
          <a:p>
            <a:pPr marL="0" indent="0">
              <a:buNone/>
            </a:pPr>
            <a:r>
              <a:rPr lang="en-US" dirty="0"/>
              <a:t>Total without sensor = $130/lab</a:t>
            </a:r>
          </a:p>
          <a:p>
            <a:pPr marL="0" indent="0">
              <a:buNone/>
            </a:pPr>
            <a:r>
              <a:rPr lang="en-US" dirty="0"/>
              <a:t>Total with sensor       = $430/lab</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1837435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Schematic</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a:extLst>
              <a:ext uri="{FF2B5EF4-FFF2-40B4-BE49-F238E27FC236}">
                <a16:creationId xmlns:a16="http://schemas.microsoft.com/office/drawing/2014/main" id="{DB0711C0-7F83-414E-B00A-AFD61C53AF6F}"/>
              </a:ext>
            </a:extLst>
          </p:cNvPr>
          <p:cNvSpPr/>
          <p:nvPr/>
        </p:nvSpPr>
        <p:spPr>
          <a:xfrm>
            <a:off x="4864894" y="2697937"/>
            <a:ext cx="1564482" cy="20931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Raspberry Pi 3</a:t>
            </a:r>
          </a:p>
          <a:p>
            <a:pPr algn="ctr"/>
            <a:r>
              <a:rPr lang="en-US" dirty="0">
                <a:ln w="0"/>
                <a:solidFill>
                  <a:schemeClr val="tx1"/>
                </a:solidFill>
                <a:effectLst>
                  <a:outerShdw blurRad="38100" dist="19050" dir="2700000" algn="tl" rotWithShape="0">
                    <a:schemeClr val="dk1">
                      <a:alpha val="40000"/>
                    </a:schemeClr>
                  </a:outerShdw>
                </a:effectLst>
              </a:rPr>
              <a:t>Model B</a:t>
            </a:r>
          </a:p>
        </p:txBody>
      </p:sp>
      <p:sp>
        <p:nvSpPr>
          <p:cNvPr id="9" name="Rectangle 8">
            <a:extLst>
              <a:ext uri="{FF2B5EF4-FFF2-40B4-BE49-F238E27FC236}">
                <a16:creationId xmlns:a16="http://schemas.microsoft.com/office/drawing/2014/main" id="{5D8EDFE2-AD9B-4E7E-9BD2-5DCE0748A9A5}"/>
              </a:ext>
            </a:extLst>
          </p:cNvPr>
          <p:cNvSpPr/>
          <p:nvPr/>
        </p:nvSpPr>
        <p:spPr>
          <a:xfrm>
            <a:off x="7965282" y="2697937"/>
            <a:ext cx="2146840" cy="1321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Display</a:t>
            </a:r>
          </a:p>
        </p:txBody>
      </p:sp>
      <p:sp>
        <p:nvSpPr>
          <p:cNvPr id="10" name="Rectangle 9">
            <a:extLst>
              <a:ext uri="{FF2B5EF4-FFF2-40B4-BE49-F238E27FC236}">
                <a16:creationId xmlns:a16="http://schemas.microsoft.com/office/drawing/2014/main" id="{162F61D8-39E2-49FB-B086-C712173D8053}"/>
              </a:ext>
            </a:extLst>
          </p:cNvPr>
          <p:cNvSpPr/>
          <p:nvPr/>
        </p:nvSpPr>
        <p:spPr>
          <a:xfrm>
            <a:off x="1400175" y="2697937"/>
            <a:ext cx="1564482" cy="1450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Temperature/Humidity</a:t>
            </a:r>
          </a:p>
          <a:p>
            <a:pPr algn="ctr"/>
            <a:r>
              <a:rPr lang="en-US" dirty="0">
                <a:ln w="0"/>
                <a:solidFill>
                  <a:schemeClr val="tx1"/>
                </a:solidFill>
                <a:effectLst>
                  <a:outerShdw blurRad="38100" dist="19050" dir="2700000" algn="tl" rotWithShape="0">
                    <a:schemeClr val="dk1">
                      <a:alpha val="40000"/>
                    </a:schemeClr>
                  </a:outerShdw>
                </a:effectLst>
              </a:rPr>
              <a:t>Combo sensor</a:t>
            </a:r>
          </a:p>
        </p:txBody>
      </p:sp>
      <p:sp>
        <p:nvSpPr>
          <p:cNvPr id="13" name="TextBox 12">
            <a:extLst>
              <a:ext uri="{FF2B5EF4-FFF2-40B4-BE49-F238E27FC236}">
                <a16:creationId xmlns:a16="http://schemas.microsoft.com/office/drawing/2014/main" id="{8337DC5A-03DB-4D05-AC68-B0146D2F8814}"/>
              </a:ext>
            </a:extLst>
          </p:cNvPr>
          <p:cNvSpPr txBox="1"/>
          <p:nvPr/>
        </p:nvSpPr>
        <p:spPr>
          <a:xfrm>
            <a:off x="5324330" y="1998462"/>
            <a:ext cx="1535901" cy="369332"/>
          </a:xfrm>
          <a:prstGeom prst="rect">
            <a:avLst/>
          </a:prstGeom>
          <a:noFill/>
        </p:spPr>
        <p:txBody>
          <a:bodyPr wrap="square" rtlCol="0">
            <a:spAutoFit/>
          </a:bodyPr>
          <a:lstStyle/>
          <a:p>
            <a:r>
              <a:rPr lang="en-US" dirty="0"/>
              <a:t>AC Power In</a:t>
            </a:r>
          </a:p>
        </p:txBody>
      </p:sp>
      <p:cxnSp>
        <p:nvCxnSpPr>
          <p:cNvPr id="15" name="Straight Arrow Connector 14">
            <a:extLst>
              <a:ext uri="{FF2B5EF4-FFF2-40B4-BE49-F238E27FC236}">
                <a16:creationId xmlns:a16="http://schemas.microsoft.com/office/drawing/2014/main" id="{B98B096E-735B-4CEC-B008-0A83DC70915D}"/>
              </a:ext>
            </a:extLst>
          </p:cNvPr>
          <p:cNvCxnSpPr/>
          <p:nvPr/>
        </p:nvCxnSpPr>
        <p:spPr>
          <a:xfrm flipV="1">
            <a:off x="5324330" y="1876406"/>
            <a:ext cx="0" cy="821531"/>
          </a:xfrm>
          <a:prstGeom prst="straightConnector1">
            <a:avLst/>
          </a:prstGeom>
          <a:ln w="38100">
            <a:headEnd type="triangle"/>
            <a:tailEnd type="ova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FABAF7B-C904-4881-8195-33663B48EDE7}"/>
              </a:ext>
            </a:extLst>
          </p:cNvPr>
          <p:cNvCxnSpPr/>
          <p:nvPr/>
        </p:nvCxnSpPr>
        <p:spPr>
          <a:xfrm>
            <a:off x="6429376" y="3031332"/>
            <a:ext cx="1535906" cy="0"/>
          </a:xfrm>
          <a:prstGeom prst="line">
            <a:avLst/>
          </a:prstGeom>
          <a:ln w="38100">
            <a:head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5006397-8523-41AA-8D5A-35B7C0C7498A}"/>
              </a:ext>
            </a:extLst>
          </p:cNvPr>
          <p:cNvSpPr txBox="1"/>
          <p:nvPr/>
        </p:nvSpPr>
        <p:spPr>
          <a:xfrm>
            <a:off x="6765131" y="2674417"/>
            <a:ext cx="850107" cy="369332"/>
          </a:xfrm>
          <a:prstGeom prst="rect">
            <a:avLst/>
          </a:prstGeom>
          <a:noFill/>
        </p:spPr>
        <p:txBody>
          <a:bodyPr wrap="square" rtlCol="0">
            <a:spAutoFit/>
          </a:bodyPr>
          <a:lstStyle/>
          <a:p>
            <a:r>
              <a:rPr lang="en-US" dirty="0"/>
              <a:t>HDMI</a:t>
            </a:r>
          </a:p>
        </p:txBody>
      </p:sp>
      <p:cxnSp>
        <p:nvCxnSpPr>
          <p:cNvPr id="19" name="Straight Connector 18">
            <a:extLst>
              <a:ext uri="{FF2B5EF4-FFF2-40B4-BE49-F238E27FC236}">
                <a16:creationId xmlns:a16="http://schemas.microsoft.com/office/drawing/2014/main" id="{21528BC3-1D73-41EC-9332-5DFCBABC0DA8}"/>
              </a:ext>
            </a:extLst>
          </p:cNvPr>
          <p:cNvCxnSpPr/>
          <p:nvPr/>
        </p:nvCxnSpPr>
        <p:spPr>
          <a:xfrm>
            <a:off x="6422231" y="3346828"/>
            <a:ext cx="1535906"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B3CA748-270B-46F7-96CD-7B3B1CA24E31}"/>
              </a:ext>
            </a:extLst>
          </p:cNvPr>
          <p:cNvSpPr txBox="1"/>
          <p:nvPr/>
        </p:nvSpPr>
        <p:spPr>
          <a:xfrm>
            <a:off x="6565106" y="3423027"/>
            <a:ext cx="1335882" cy="369332"/>
          </a:xfrm>
          <a:prstGeom prst="rect">
            <a:avLst/>
          </a:prstGeom>
          <a:noFill/>
        </p:spPr>
        <p:txBody>
          <a:bodyPr wrap="square" rtlCol="0">
            <a:spAutoFit/>
          </a:bodyPr>
          <a:lstStyle/>
          <a:p>
            <a:r>
              <a:rPr lang="en-US" dirty="0"/>
              <a:t>USB Power</a:t>
            </a:r>
          </a:p>
        </p:txBody>
      </p:sp>
      <p:cxnSp>
        <p:nvCxnSpPr>
          <p:cNvPr id="23" name="Straight Connector 22">
            <a:extLst>
              <a:ext uri="{FF2B5EF4-FFF2-40B4-BE49-F238E27FC236}">
                <a16:creationId xmlns:a16="http://schemas.microsoft.com/office/drawing/2014/main" id="{D74EE5ED-001C-48E7-B1C3-DB7F9748433A}"/>
              </a:ext>
            </a:extLst>
          </p:cNvPr>
          <p:cNvCxnSpPr>
            <a:cxnSpLocks/>
          </p:cNvCxnSpPr>
          <p:nvPr/>
        </p:nvCxnSpPr>
        <p:spPr>
          <a:xfrm>
            <a:off x="2964657" y="3026569"/>
            <a:ext cx="1900237" cy="0"/>
          </a:xfrm>
          <a:prstGeom prst="line">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4701CB6-71D1-4EEB-BF6B-97F533730E91}"/>
              </a:ext>
            </a:extLst>
          </p:cNvPr>
          <p:cNvSpPr txBox="1"/>
          <p:nvPr/>
        </p:nvSpPr>
        <p:spPr>
          <a:xfrm>
            <a:off x="3107531" y="2674417"/>
            <a:ext cx="1564479" cy="369332"/>
          </a:xfrm>
          <a:prstGeom prst="rect">
            <a:avLst/>
          </a:prstGeom>
          <a:noFill/>
        </p:spPr>
        <p:txBody>
          <a:bodyPr wrap="square" rtlCol="0">
            <a:spAutoFit/>
          </a:bodyPr>
          <a:lstStyle/>
          <a:p>
            <a:r>
              <a:rPr lang="en-US" dirty="0"/>
              <a:t>USB to RS-232</a:t>
            </a:r>
          </a:p>
        </p:txBody>
      </p:sp>
      <p:cxnSp>
        <p:nvCxnSpPr>
          <p:cNvPr id="26" name="Straight Arrow Connector 25">
            <a:extLst>
              <a:ext uri="{FF2B5EF4-FFF2-40B4-BE49-F238E27FC236}">
                <a16:creationId xmlns:a16="http://schemas.microsoft.com/office/drawing/2014/main" id="{ADB8D6FA-FDE1-4C9D-9910-31DA3485B9FA}"/>
              </a:ext>
            </a:extLst>
          </p:cNvPr>
          <p:cNvCxnSpPr>
            <a:cxnSpLocks/>
          </p:cNvCxnSpPr>
          <p:nvPr/>
        </p:nvCxnSpPr>
        <p:spPr>
          <a:xfrm>
            <a:off x="5324330" y="4791055"/>
            <a:ext cx="0" cy="9382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B0622B85-2995-4F2B-B07D-DF176334CB9E}"/>
              </a:ext>
            </a:extLst>
          </p:cNvPr>
          <p:cNvSpPr txBox="1"/>
          <p:nvPr/>
        </p:nvSpPr>
        <p:spPr>
          <a:xfrm>
            <a:off x="5479256" y="5064919"/>
            <a:ext cx="1564481" cy="369332"/>
          </a:xfrm>
          <a:prstGeom prst="rect">
            <a:avLst/>
          </a:prstGeom>
          <a:noFill/>
        </p:spPr>
        <p:txBody>
          <a:bodyPr wrap="square" rtlCol="0">
            <a:spAutoFit/>
          </a:bodyPr>
          <a:lstStyle/>
          <a:p>
            <a:r>
              <a:rPr lang="en-US" dirty="0"/>
              <a:t>Ethernet Out</a:t>
            </a:r>
          </a:p>
        </p:txBody>
      </p:sp>
      <p:cxnSp>
        <p:nvCxnSpPr>
          <p:cNvPr id="32" name="Straight Connector 31">
            <a:extLst>
              <a:ext uri="{FF2B5EF4-FFF2-40B4-BE49-F238E27FC236}">
                <a16:creationId xmlns:a16="http://schemas.microsoft.com/office/drawing/2014/main" id="{4B4AD8E5-E879-4B70-A57E-A2B361EC80C7}"/>
              </a:ext>
            </a:extLst>
          </p:cNvPr>
          <p:cNvCxnSpPr>
            <a:cxnSpLocks/>
          </p:cNvCxnSpPr>
          <p:nvPr/>
        </p:nvCxnSpPr>
        <p:spPr>
          <a:xfrm>
            <a:off x="2964657" y="4593432"/>
            <a:ext cx="1900237" cy="0"/>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3AAF2A4C-073F-40AF-BF80-7F0C35C0A2DB}"/>
              </a:ext>
            </a:extLst>
          </p:cNvPr>
          <p:cNvSpPr/>
          <p:nvPr/>
        </p:nvSpPr>
        <p:spPr>
          <a:xfrm>
            <a:off x="838200" y="4407694"/>
            <a:ext cx="2126457" cy="1271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Space for expansion:</a:t>
            </a:r>
          </a:p>
          <a:p>
            <a:pPr algn="ctr"/>
            <a:r>
              <a:rPr lang="en-US" dirty="0"/>
              <a:t>USB</a:t>
            </a:r>
          </a:p>
          <a:p>
            <a:pPr algn="ctr"/>
            <a:r>
              <a:rPr lang="en-US" dirty="0"/>
              <a:t>  GPIO</a:t>
            </a:r>
          </a:p>
          <a:p>
            <a:pPr algn="ctr"/>
            <a:r>
              <a:rPr lang="en-US" dirty="0"/>
              <a:t>           Bluetooth</a:t>
            </a:r>
          </a:p>
        </p:txBody>
      </p:sp>
    </p:spTree>
    <p:extLst>
      <p:ext uri="{BB962C8B-B14F-4D97-AF65-F5344CB8AC3E}">
        <p14:creationId xmlns:p14="http://schemas.microsoft.com/office/powerpoint/2010/main" val="2014936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34937</TotalTime>
  <Words>3614</Words>
  <Application>Microsoft Office PowerPoint</Application>
  <PresentationFormat>Widescreen</PresentationFormat>
  <Paragraphs>291</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Office Theme</vt:lpstr>
      <vt:lpstr>Low-cost Laboratory Environment Monitoring and Alert System</vt:lpstr>
      <vt:lpstr>Overview</vt:lpstr>
      <vt:lpstr>Overview</vt:lpstr>
      <vt:lpstr>Purpose?</vt:lpstr>
      <vt:lpstr>Purpose?</vt:lpstr>
      <vt:lpstr>Overview</vt:lpstr>
      <vt:lpstr>Design and cost</vt:lpstr>
      <vt:lpstr>Design and cost</vt:lpstr>
      <vt:lpstr>Design and cost</vt:lpstr>
      <vt:lpstr>Design and cost</vt:lpstr>
      <vt:lpstr>Design and cost</vt:lpstr>
      <vt:lpstr>Design and cost</vt:lpstr>
      <vt:lpstr>Overview</vt:lpstr>
      <vt:lpstr>Example Data</vt:lpstr>
      <vt:lpstr>Example Data</vt:lpstr>
      <vt:lpstr>Example Data</vt:lpstr>
      <vt:lpstr>Example Data</vt:lpstr>
      <vt:lpstr>Example Data</vt:lpstr>
      <vt:lpstr>Example Data - bonus</vt:lpstr>
      <vt:lpstr>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Sphere diameter measurement by interferometry with repeatability that breaks the nanometer-picometer threshold.</dc:title>
  <dc:creator>Stanfield, Eric S. (Fed)</dc:creator>
  <cp:lastModifiedBy>Michael Braine</cp:lastModifiedBy>
  <cp:revision>1020</cp:revision>
  <dcterms:created xsi:type="dcterms:W3CDTF">2017-06-12T16:34:20Z</dcterms:created>
  <dcterms:modified xsi:type="dcterms:W3CDTF">2018-08-27T19:48:04Z</dcterms:modified>
</cp:coreProperties>
</file>